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91" r:id="rId2"/>
    <p:sldId id="297" r:id="rId3"/>
    <p:sldId id="322" r:id="rId4"/>
    <p:sldId id="298" r:id="rId5"/>
    <p:sldId id="300" r:id="rId6"/>
    <p:sldId id="295" r:id="rId7"/>
    <p:sldId id="331" r:id="rId8"/>
    <p:sldId id="332" r:id="rId9"/>
    <p:sldId id="303" r:id="rId10"/>
    <p:sldId id="299" r:id="rId11"/>
    <p:sldId id="281" r:id="rId12"/>
    <p:sldId id="323" r:id="rId13"/>
    <p:sldId id="330" r:id="rId14"/>
    <p:sldId id="324" r:id="rId15"/>
    <p:sldId id="326" r:id="rId16"/>
    <p:sldId id="306" r:id="rId17"/>
    <p:sldId id="309" r:id="rId18"/>
    <p:sldId id="327" r:id="rId19"/>
    <p:sldId id="328" r:id="rId20"/>
    <p:sldId id="308" r:id="rId21"/>
    <p:sldId id="316" r:id="rId22"/>
    <p:sldId id="315" r:id="rId23"/>
    <p:sldId id="329" r:id="rId24"/>
    <p:sldId id="317" r:id="rId25"/>
    <p:sldId id="321" r:id="rId26"/>
    <p:sldId id="307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CA3C"/>
    <a:srgbClr val="0079C1"/>
    <a:srgbClr val="00ABC0"/>
    <a:srgbClr val="661C1E"/>
    <a:srgbClr val="C4CD21"/>
    <a:srgbClr val="559BA2"/>
    <a:srgbClr val="FFCB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29" autoAdjust="0"/>
    <p:restoredTop sz="94682" autoAdjust="0"/>
  </p:normalViewPr>
  <p:slideViewPr>
    <p:cSldViewPr snapToGrid="0">
      <p:cViewPr varScale="1">
        <p:scale>
          <a:sx n="104" d="100"/>
          <a:sy n="104" d="100"/>
        </p:scale>
        <p:origin x="696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122" d="100"/>
          <a:sy n="122" d="100"/>
        </p:scale>
        <p:origin x="4076" y="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71EE67-B6CA-4DCA-9A15-7A19257F9C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3840DC-8420-4685-9BE2-E079ED4F1D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7AD3D-89A3-4E69-B3FA-6476C7F76489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FEC4D2-0D58-4478-8082-BC6D86FA4F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D930C3-F4AB-469B-9108-0B550E1B0D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695F9-8FFE-44FC-AC32-314C2417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89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60B11-3394-4A0E-B1CB-B98BCC2FE07B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246E0-2979-423E-BE6E-B7159FA8C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010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246E0-2979-423E-BE6E-B7159FA8CED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62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246E0-2979-423E-BE6E-B7159FA8CED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4328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246E0-2979-423E-BE6E-B7159FA8CED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3799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246E0-2979-423E-BE6E-B7159FA8CED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695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246E0-2979-423E-BE6E-B7159FA8CED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684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246E0-2979-423E-BE6E-B7159FA8CED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70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246E0-2979-423E-BE6E-B7159FA8CED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579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246E0-2979-423E-BE6E-B7159FA8CED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583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246E0-2979-423E-BE6E-B7159FA8CED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809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246E0-2979-423E-BE6E-B7159FA8CED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8221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246E0-2979-423E-BE6E-B7159FA8CED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24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246E0-2979-423E-BE6E-B7159FA8CED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3076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246E0-2979-423E-BE6E-B7159FA8CED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316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6E8B8A2C-AF38-4ED5-8091-56627CB993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71600"/>
            <a:ext cx="5791200" cy="41148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1C4CE4D-CBF8-4CC7-996E-ECA710D595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1371600"/>
            <a:ext cx="6172200" cy="186842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5EC0B35-2F8F-43FE-853C-D5E4C5F41C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3468624"/>
            <a:ext cx="6172200" cy="2017776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8B98DE3E-F469-4FE0-A5CE-F016A7B23D5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3392" cy="6858783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3C187A6-47C4-416C-84A9-8F0105CED2BD}"/>
              </a:ext>
            </a:extLst>
          </p:cNvPr>
          <p:cNvSpPr txBox="1"/>
          <p:nvPr userDrawn="1"/>
        </p:nvSpPr>
        <p:spPr>
          <a:xfrm>
            <a:off x="6019800" y="1371600"/>
            <a:ext cx="4680626" cy="1865376"/>
          </a:xfrm>
          <a:prstGeom prst="rect">
            <a:avLst/>
          </a:prstGeom>
          <a:noFill/>
        </p:spPr>
        <p:txBody>
          <a:bodyPr wrap="square" lIns="274320" rtlCol="0" anchor="ctr" anchorCtr="0">
            <a:spAutoFit/>
          </a:bodyPr>
          <a:lstStyle/>
          <a:p>
            <a:r>
              <a:rPr lang="en-US" sz="2800" dirty="0">
                <a:solidFill>
                  <a:srgbClr val="FFCB0B"/>
                </a:solidFill>
                <a:latin typeface="Gotham Bold" pitchFamily="50" charset="0"/>
              </a:rPr>
              <a:t>Washington State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Natural Resources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Conservation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Service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3D41058D-B1E6-48CB-BE60-AD8003637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843189"/>
            <a:ext cx="9386911" cy="541346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EEC6C39A-5F0F-4018-B33D-B4F91C95B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942" y="6384535"/>
            <a:ext cx="9386910" cy="473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Gotham Medium" panose="02000604030000020004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468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D0AEBC-4265-4533-9054-85592F8FC7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15000"/>
            <a:ext cx="12192000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55493C-C153-4D6D-BC61-D9B900A515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3467910"/>
            <a:ext cx="5029200" cy="20177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A195F7-0E7C-4170-8336-2EBFCAF3FD5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1370172"/>
            <a:ext cx="5029200" cy="1868424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14D2C0A-92FE-475F-A9EE-C189A0AC33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Title 3">
            <a:extLst>
              <a:ext uri="{FF2B5EF4-FFF2-40B4-BE49-F238E27FC236}">
                <a16:creationId xmlns:a16="http://schemas.microsoft.com/office/drawing/2014/main" id="{5CCC8254-3F86-420F-898D-4CD6B75D6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4" y="2433516"/>
            <a:ext cx="4367456" cy="24022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72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3CB6B6C-102E-4464-A0E3-B1969041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56595"/>
            <a:ext cx="8969062" cy="8069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5271C35-C408-467F-BF88-6C142C3D2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1795"/>
            <a:ext cx="8969062" cy="4525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D53029C-AAD5-4100-91AC-87B4195439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17427" y="1156596"/>
            <a:ext cx="1600200" cy="4114800"/>
          </a:xfrm>
          <a:prstGeom prst="rect">
            <a:avLst/>
          </a:prstGeom>
        </p:spPr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AC2852A-C005-4CEB-9AC9-2FC4CF60D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2199" y="5250872"/>
            <a:ext cx="2209801" cy="160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36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8AA222D8-326B-46DE-999B-E0C9DF148A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-4549"/>
            <a:ext cx="12192000" cy="9144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9201C873-E423-4698-AB58-E1B941C457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000" b="4510"/>
          <a:stretch/>
        </p:blipFill>
        <p:spPr>
          <a:xfrm>
            <a:off x="0" y="5112225"/>
            <a:ext cx="914115" cy="17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20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Bold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8F6C5-3FB9-4789-9772-650C5241B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888" y="1840077"/>
            <a:ext cx="6727241" cy="317784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4800" dirty="0"/>
              <a:t>PL-566 </a:t>
            </a:r>
            <a:br>
              <a:rPr lang="en-US" sz="4800" dirty="0"/>
            </a:br>
            <a:r>
              <a:rPr lang="en-US" sz="4800" dirty="0"/>
              <a:t>Small Watershed Program</a:t>
            </a:r>
            <a:br>
              <a:rPr lang="en-US" dirty="0"/>
            </a:br>
            <a:br>
              <a:rPr lang="en-US" sz="2000" dirty="0"/>
            </a:br>
            <a:r>
              <a:rPr lang="en-US" sz="2800" dirty="0">
                <a:latin typeface="Gotham Medium" panose="02000603030000020004" pitchFamily="2" charset="0"/>
              </a:rPr>
              <a:t>Roylene Comes at Night </a:t>
            </a:r>
            <a:br>
              <a:rPr lang="en-US" sz="2800" dirty="0">
                <a:latin typeface="Gotham" panose="02000604040000090004" pitchFamily="50" charset="0"/>
              </a:rPr>
            </a:br>
            <a:r>
              <a:rPr lang="en-US" sz="2000" i="1" dirty="0">
                <a:latin typeface="Gotham" panose="02000604040000090004" pitchFamily="50" charset="0"/>
              </a:rPr>
              <a:t>NRCS-WA State Conservationist</a:t>
            </a:r>
            <a:endParaRPr lang="en-US" sz="3600" i="1" dirty="0">
              <a:latin typeface="Gotham" panose="0200060404000009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279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8F6C5-3FB9-4789-9772-650C5241B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888" y="1840077"/>
            <a:ext cx="6727241" cy="3177845"/>
          </a:xfrm>
        </p:spPr>
        <p:txBody>
          <a:bodyPr/>
          <a:lstStyle/>
          <a:p>
            <a:r>
              <a:rPr lang="en-US" dirty="0"/>
              <a:t>PL-566 </a:t>
            </a:r>
            <a:br>
              <a:rPr lang="en-US" dirty="0"/>
            </a:br>
            <a:r>
              <a:rPr lang="en-US" dirty="0"/>
              <a:t>Small Watershed Program</a:t>
            </a:r>
            <a:br>
              <a:rPr lang="en-US" dirty="0"/>
            </a:br>
            <a:br>
              <a:rPr lang="en-US" sz="2800" dirty="0"/>
            </a:br>
            <a:r>
              <a:rPr lang="en-US" sz="3600" i="1" dirty="0">
                <a:latin typeface="Gotham" panose="02000604040000090004" pitchFamily="50" charset="0"/>
              </a:rPr>
              <a:t>So, where are we at today?</a:t>
            </a:r>
          </a:p>
        </p:txBody>
      </p:sp>
    </p:spTree>
    <p:extLst>
      <p:ext uri="{BB962C8B-B14F-4D97-AF65-F5344CB8AC3E}">
        <p14:creationId xmlns:p14="http://schemas.microsoft.com/office/powerpoint/2010/main" val="1553703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PL-566 </a:t>
            </a:r>
            <a:br>
              <a:rPr lang="en-US" dirty="0"/>
            </a:br>
            <a:r>
              <a:rPr lang="en-US" dirty="0"/>
              <a:t>Small Watershed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00471"/>
            <a:ext cx="8969062" cy="3947287"/>
          </a:xfrm>
        </p:spPr>
        <p:txBody>
          <a:bodyPr/>
          <a:lstStyle/>
          <a:p>
            <a:r>
              <a:rPr lang="en-US" sz="3600" i="1" dirty="0">
                <a:latin typeface="Gotham Bold" pitchFamily="50" charset="0"/>
              </a:rPr>
              <a:t>Steps</a:t>
            </a:r>
          </a:p>
          <a:p>
            <a:pPr>
              <a:spcBef>
                <a:spcPts val="1800"/>
              </a:spcBef>
            </a:pPr>
            <a:r>
              <a:rPr lang="en-US" sz="3600" dirty="0"/>
              <a:t>There are </a:t>
            </a:r>
            <a:r>
              <a:rPr lang="en-US" sz="3600" dirty="0">
                <a:solidFill>
                  <a:srgbClr val="9ACA3C"/>
                </a:solidFill>
                <a:latin typeface="Gotham Medium" panose="02000603030000020004" pitchFamily="2" charset="0"/>
              </a:rPr>
              <a:t>four</a:t>
            </a:r>
            <a:r>
              <a:rPr lang="en-US" sz="3600" dirty="0"/>
              <a:t> basic steps to fully implement a watershed project.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800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6AFFF33-881B-4A9B-8D93-0F3F105155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95" b="95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139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8FCFD84-6E67-4035-B318-3633B1F6E33E}"/>
              </a:ext>
            </a:extLst>
          </p:cNvPr>
          <p:cNvSpPr/>
          <p:nvPr/>
        </p:nvSpPr>
        <p:spPr>
          <a:xfrm>
            <a:off x="3279228" y="3372220"/>
            <a:ext cx="1734670" cy="25406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754" y="1156595"/>
            <a:ext cx="8969062" cy="806938"/>
          </a:xfrm>
        </p:spPr>
        <p:txBody>
          <a:bodyPr/>
          <a:lstStyle/>
          <a:p>
            <a:r>
              <a:rPr lang="en-US" dirty="0"/>
              <a:t>PL-566 Small </a:t>
            </a:r>
            <a:br>
              <a:rPr lang="en-US" dirty="0"/>
            </a:br>
            <a:r>
              <a:rPr lang="en-US" dirty="0"/>
              <a:t>Watershed Program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6AFFF33-881B-4A9B-8D93-0F3F105155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95" b="95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F158D0-9790-4FE6-B0FF-E581C42EEFDD}"/>
              </a:ext>
            </a:extLst>
          </p:cNvPr>
          <p:cNvSpPr txBox="1"/>
          <p:nvPr/>
        </p:nvSpPr>
        <p:spPr>
          <a:xfrm>
            <a:off x="3276925" y="4128615"/>
            <a:ext cx="173467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latin typeface="Gotham Medium" panose="02000603030000020004" pitchFamily="2" charset="0"/>
              </a:rPr>
              <a:t>Application for Federal Assistance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EB1357B-44D1-46DB-9B6D-D24A96EAC0DE}"/>
              </a:ext>
            </a:extLst>
          </p:cNvPr>
          <p:cNvSpPr/>
          <p:nvPr/>
        </p:nvSpPr>
        <p:spPr>
          <a:xfrm>
            <a:off x="994793" y="3372220"/>
            <a:ext cx="1891428" cy="25406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BD35A6-9133-4C1F-BA34-D83DD4A4A494}"/>
              </a:ext>
            </a:extLst>
          </p:cNvPr>
          <p:cNvSpPr txBox="1"/>
          <p:nvPr/>
        </p:nvSpPr>
        <p:spPr>
          <a:xfrm>
            <a:off x="994793" y="3974727"/>
            <a:ext cx="189142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latin typeface="Gotham Medium" panose="02000603030000020004" pitchFamily="2" charset="0"/>
              </a:rPr>
              <a:t>Preliminary Investigation Feasibility Report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06E0336-2609-4AFD-A888-BA54E37E15AB}"/>
              </a:ext>
            </a:extLst>
          </p:cNvPr>
          <p:cNvSpPr/>
          <p:nvPr/>
        </p:nvSpPr>
        <p:spPr>
          <a:xfrm>
            <a:off x="5404602" y="3372220"/>
            <a:ext cx="1891428" cy="25406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96FBC0-7034-4116-B9E8-EDF35DF437DC}"/>
              </a:ext>
            </a:extLst>
          </p:cNvPr>
          <p:cNvSpPr txBox="1"/>
          <p:nvPr/>
        </p:nvSpPr>
        <p:spPr>
          <a:xfrm>
            <a:off x="5404602" y="4282503"/>
            <a:ext cx="1891428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latin typeface="Gotham Medium" panose="02000603030000020004" pitchFamily="2" charset="0"/>
              </a:rPr>
              <a:t>Watershed </a:t>
            </a:r>
          </a:p>
          <a:p>
            <a:pPr algn="ctr"/>
            <a:r>
              <a:rPr lang="en-US" sz="2000" dirty="0">
                <a:latin typeface="Gotham Medium" panose="02000603030000020004" pitchFamily="2" charset="0"/>
              </a:rPr>
              <a:t>Plan - EIS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D4A52F9-7195-4C96-90BF-C3F0A8CD8F62}"/>
              </a:ext>
            </a:extLst>
          </p:cNvPr>
          <p:cNvSpPr/>
          <p:nvPr/>
        </p:nvSpPr>
        <p:spPr>
          <a:xfrm>
            <a:off x="7727430" y="3372220"/>
            <a:ext cx="1891428" cy="25406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42592C-B884-4AE2-8D0E-82759586EC60}"/>
              </a:ext>
            </a:extLst>
          </p:cNvPr>
          <p:cNvSpPr txBox="1"/>
          <p:nvPr/>
        </p:nvSpPr>
        <p:spPr>
          <a:xfrm>
            <a:off x="7727430" y="4128615"/>
            <a:ext cx="189142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latin typeface="Gotham Medium" panose="02000603030000020004" pitchFamily="2" charset="0"/>
              </a:rPr>
              <a:t>Implement Watershed </a:t>
            </a:r>
          </a:p>
          <a:p>
            <a:pPr algn="ctr"/>
            <a:r>
              <a:rPr lang="en-US" sz="2000" dirty="0">
                <a:latin typeface="Gotham Medium" panose="02000603030000020004" pitchFamily="2" charset="0"/>
              </a:rPr>
              <a:t>Plan - EIS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ADAC4502-01D6-4F6A-BAA2-71C9A6FBF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28117"/>
            <a:ext cx="4233116" cy="724692"/>
          </a:xfrm>
        </p:spPr>
        <p:txBody>
          <a:bodyPr/>
          <a:lstStyle/>
          <a:p>
            <a:r>
              <a:rPr lang="en-US" sz="3600" i="1" dirty="0">
                <a:latin typeface="Gotham Bold" pitchFamily="50" charset="0"/>
              </a:rPr>
              <a:t>Steps 1 through 4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A464E7-F54C-4D14-BAE7-4946AD61B770}"/>
              </a:ext>
            </a:extLst>
          </p:cNvPr>
          <p:cNvSpPr txBox="1"/>
          <p:nvPr/>
        </p:nvSpPr>
        <p:spPr>
          <a:xfrm>
            <a:off x="1745042" y="3337287"/>
            <a:ext cx="434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Gotham Bold" pitchFamily="50" charset="0"/>
              </a:rPr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F48F874-0938-44FA-9247-5A8DCDB7AC00}"/>
              </a:ext>
            </a:extLst>
          </p:cNvPr>
          <p:cNvSpPr txBox="1"/>
          <p:nvPr/>
        </p:nvSpPr>
        <p:spPr>
          <a:xfrm>
            <a:off x="6105155" y="3337287"/>
            <a:ext cx="434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Gotham Bold" pitchFamily="50" charset="0"/>
              </a:rPr>
              <a:t>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D911EE5-A517-4A1A-BF5D-735AEBCF1004}"/>
              </a:ext>
            </a:extLst>
          </p:cNvPr>
          <p:cNvSpPr txBox="1"/>
          <p:nvPr/>
        </p:nvSpPr>
        <p:spPr>
          <a:xfrm>
            <a:off x="3926773" y="3337287"/>
            <a:ext cx="434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Gotham Bold" pitchFamily="50" charset="0"/>
              </a:rPr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7937D8F-A096-4F6F-A846-3DE91A67C7E7}"/>
              </a:ext>
            </a:extLst>
          </p:cNvPr>
          <p:cNvSpPr txBox="1"/>
          <p:nvPr/>
        </p:nvSpPr>
        <p:spPr>
          <a:xfrm>
            <a:off x="8438398" y="3337287"/>
            <a:ext cx="434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Gotham Bold" pitchFamily="50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532633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8FCFD84-6E67-4035-B318-3633B1F6E33E}"/>
              </a:ext>
            </a:extLst>
          </p:cNvPr>
          <p:cNvSpPr/>
          <p:nvPr/>
        </p:nvSpPr>
        <p:spPr>
          <a:xfrm>
            <a:off x="3279228" y="3372220"/>
            <a:ext cx="1734670" cy="25406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754" y="1156595"/>
            <a:ext cx="8969062" cy="806938"/>
          </a:xfrm>
        </p:spPr>
        <p:txBody>
          <a:bodyPr/>
          <a:lstStyle/>
          <a:p>
            <a:r>
              <a:rPr lang="en-US" dirty="0"/>
              <a:t>PL-566 Small </a:t>
            </a:r>
            <a:br>
              <a:rPr lang="en-US" dirty="0"/>
            </a:br>
            <a:r>
              <a:rPr lang="en-US" dirty="0"/>
              <a:t>Watershed Program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6AFFF33-881B-4A9B-8D93-0F3F105155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95" b="95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F158D0-9790-4FE6-B0FF-E581C42EEFDD}"/>
              </a:ext>
            </a:extLst>
          </p:cNvPr>
          <p:cNvSpPr txBox="1"/>
          <p:nvPr/>
        </p:nvSpPr>
        <p:spPr>
          <a:xfrm>
            <a:off x="3276925" y="4128615"/>
            <a:ext cx="173467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latin typeface="Gotham Medium" panose="02000603030000020004" pitchFamily="2" charset="0"/>
              </a:rPr>
              <a:t>Application for Federal Assistance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EB1357B-44D1-46DB-9B6D-D24A96EAC0DE}"/>
              </a:ext>
            </a:extLst>
          </p:cNvPr>
          <p:cNvSpPr/>
          <p:nvPr/>
        </p:nvSpPr>
        <p:spPr>
          <a:xfrm>
            <a:off x="994793" y="3372220"/>
            <a:ext cx="1891428" cy="2540623"/>
          </a:xfrm>
          <a:prstGeom prst="roundRect">
            <a:avLst/>
          </a:prstGeom>
          <a:solidFill>
            <a:srgbClr val="9ACA3C"/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BD35A6-9133-4C1F-BA34-D83DD4A4A494}"/>
              </a:ext>
            </a:extLst>
          </p:cNvPr>
          <p:cNvSpPr txBox="1"/>
          <p:nvPr/>
        </p:nvSpPr>
        <p:spPr>
          <a:xfrm>
            <a:off x="994793" y="3974727"/>
            <a:ext cx="189142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latin typeface="Gotham Medium" panose="02000603030000020004" pitchFamily="2" charset="0"/>
              </a:rPr>
              <a:t>Preliminary Investigation Feasibility Report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06E0336-2609-4AFD-A888-BA54E37E15AB}"/>
              </a:ext>
            </a:extLst>
          </p:cNvPr>
          <p:cNvSpPr/>
          <p:nvPr/>
        </p:nvSpPr>
        <p:spPr>
          <a:xfrm>
            <a:off x="5404602" y="3372220"/>
            <a:ext cx="1891428" cy="25406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96FBC0-7034-4116-B9E8-EDF35DF437DC}"/>
              </a:ext>
            </a:extLst>
          </p:cNvPr>
          <p:cNvSpPr txBox="1"/>
          <p:nvPr/>
        </p:nvSpPr>
        <p:spPr>
          <a:xfrm>
            <a:off x="5404602" y="4282503"/>
            <a:ext cx="1891428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latin typeface="Gotham Medium" panose="02000603030000020004" pitchFamily="2" charset="0"/>
              </a:rPr>
              <a:t>Watershed </a:t>
            </a:r>
          </a:p>
          <a:p>
            <a:pPr algn="ctr"/>
            <a:r>
              <a:rPr lang="en-US" sz="2000" dirty="0">
                <a:latin typeface="Gotham Medium" panose="02000603030000020004" pitchFamily="2" charset="0"/>
              </a:rPr>
              <a:t>Plan - EIS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D4A52F9-7195-4C96-90BF-C3F0A8CD8F62}"/>
              </a:ext>
            </a:extLst>
          </p:cNvPr>
          <p:cNvSpPr/>
          <p:nvPr/>
        </p:nvSpPr>
        <p:spPr>
          <a:xfrm>
            <a:off x="7727430" y="3372220"/>
            <a:ext cx="1891428" cy="25406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42592C-B884-4AE2-8D0E-82759586EC60}"/>
              </a:ext>
            </a:extLst>
          </p:cNvPr>
          <p:cNvSpPr txBox="1"/>
          <p:nvPr/>
        </p:nvSpPr>
        <p:spPr>
          <a:xfrm>
            <a:off x="7727430" y="4128615"/>
            <a:ext cx="189142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latin typeface="Gotham Medium" panose="02000603030000020004" pitchFamily="2" charset="0"/>
              </a:rPr>
              <a:t>Implement Watershed </a:t>
            </a:r>
          </a:p>
          <a:p>
            <a:pPr algn="ctr"/>
            <a:r>
              <a:rPr lang="en-US" sz="2000" dirty="0">
                <a:latin typeface="Gotham Medium" panose="02000603030000020004" pitchFamily="2" charset="0"/>
              </a:rPr>
              <a:t>Plan - EIS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ADAC4502-01D6-4F6A-BAA2-71C9A6FBF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28117"/>
            <a:ext cx="4233116" cy="724692"/>
          </a:xfrm>
        </p:spPr>
        <p:txBody>
          <a:bodyPr/>
          <a:lstStyle/>
          <a:p>
            <a:r>
              <a:rPr lang="en-US" sz="3600" i="1" dirty="0">
                <a:latin typeface="Gotham Bold" pitchFamily="50" charset="0"/>
              </a:rPr>
              <a:t>Steps 1 through 4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A464E7-F54C-4D14-BAE7-4946AD61B770}"/>
              </a:ext>
            </a:extLst>
          </p:cNvPr>
          <p:cNvSpPr txBox="1"/>
          <p:nvPr/>
        </p:nvSpPr>
        <p:spPr>
          <a:xfrm>
            <a:off x="1745042" y="3337287"/>
            <a:ext cx="434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Gotham Bold" pitchFamily="50" charset="0"/>
              </a:rPr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F48F874-0938-44FA-9247-5A8DCDB7AC00}"/>
              </a:ext>
            </a:extLst>
          </p:cNvPr>
          <p:cNvSpPr txBox="1"/>
          <p:nvPr/>
        </p:nvSpPr>
        <p:spPr>
          <a:xfrm>
            <a:off x="6105155" y="3337287"/>
            <a:ext cx="434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Gotham Bold" pitchFamily="50" charset="0"/>
              </a:rPr>
              <a:t>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D911EE5-A517-4A1A-BF5D-735AEBCF1004}"/>
              </a:ext>
            </a:extLst>
          </p:cNvPr>
          <p:cNvSpPr txBox="1"/>
          <p:nvPr/>
        </p:nvSpPr>
        <p:spPr>
          <a:xfrm>
            <a:off x="3926773" y="3337287"/>
            <a:ext cx="434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Gotham Bold" pitchFamily="50" charset="0"/>
              </a:rPr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7937D8F-A096-4F6F-A846-3DE91A67C7E7}"/>
              </a:ext>
            </a:extLst>
          </p:cNvPr>
          <p:cNvSpPr txBox="1"/>
          <p:nvPr/>
        </p:nvSpPr>
        <p:spPr>
          <a:xfrm>
            <a:off x="8438398" y="3337287"/>
            <a:ext cx="434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Gotham Bold" pitchFamily="50" charset="0"/>
              </a:rPr>
              <a:t>4</a:t>
            </a:r>
          </a:p>
        </p:txBody>
      </p:sp>
      <p:pic>
        <p:nvPicPr>
          <p:cNvPr id="4" name="Graphic 3" descr="Checkbox Checked with solid fill">
            <a:extLst>
              <a:ext uri="{FF2B5EF4-FFF2-40B4-BE49-F238E27FC236}">
                <a16:creationId xmlns:a16="http://schemas.microsoft.com/office/drawing/2014/main" id="{7876D7A7-2371-DFFC-55DC-F0766AAD64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56059" y="5186943"/>
            <a:ext cx="768895" cy="76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104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8FCFD84-6E67-4035-B318-3633B1F6E33E}"/>
              </a:ext>
            </a:extLst>
          </p:cNvPr>
          <p:cNvSpPr/>
          <p:nvPr/>
        </p:nvSpPr>
        <p:spPr>
          <a:xfrm>
            <a:off x="3279228" y="3372220"/>
            <a:ext cx="1734670" cy="2540623"/>
          </a:xfrm>
          <a:prstGeom prst="roundRect">
            <a:avLst/>
          </a:prstGeom>
          <a:solidFill>
            <a:srgbClr val="9ACA3C"/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754" y="1156595"/>
            <a:ext cx="8969062" cy="806938"/>
          </a:xfrm>
        </p:spPr>
        <p:txBody>
          <a:bodyPr/>
          <a:lstStyle/>
          <a:p>
            <a:r>
              <a:rPr lang="en-US" dirty="0"/>
              <a:t>PL-566 Small </a:t>
            </a:r>
            <a:br>
              <a:rPr lang="en-US" dirty="0"/>
            </a:br>
            <a:r>
              <a:rPr lang="en-US" dirty="0"/>
              <a:t>Watershed Program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6AFFF33-881B-4A9B-8D93-0F3F105155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95" b="95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F158D0-9790-4FE6-B0FF-E581C42EEFDD}"/>
              </a:ext>
            </a:extLst>
          </p:cNvPr>
          <p:cNvSpPr txBox="1"/>
          <p:nvPr/>
        </p:nvSpPr>
        <p:spPr>
          <a:xfrm>
            <a:off x="3276925" y="4128615"/>
            <a:ext cx="173467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latin typeface="Gotham Medium" panose="02000603030000020004" pitchFamily="2" charset="0"/>
              </a:rPr>
              <a:t>Application for Federal Assistance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EB1357B-44D1-46DB-9B6D-D24A96EAC0DE}"/>
              </a:ext>
            </a:extLst>
          </p:cNvPr>
          <p:cNvSpPr/>
          <p:nvPr/>
        </p:nvSpPr>
        <p:spPr>
          <a:xfrm>
            <a:off x="994793" y="3372220"/>
            <a:ext cx="1891428" cy="2540623"/>
          </a:xfrm>
          <a:prstGeom prst="roundRect">
            <a:avLst/>
          </a:prstGeom>
          <a:solidFill>
            <a:srgbClr val="9ACA3C"/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BD35A6-9133-4C1F-BA34-D83DD4A4A494}"/>
              </a:ext>
            </a:extLst>
          </p:cNvPr>
          <p:cNvSpPr txBox="1"/>
          <p:nvPr/>
        </p:nvSpPr>
        <p:spPr>
          <a:xfrm>
            <a:off x="994793" y="3974727"/>
            <a:ext cx="189142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latin typeface="Gotham Medium" panose="02000603030000020004" pitchFamily="2" charset="0"/>
              </a:rPr>
              <a:t>Preliminary Investigation Feasibility Report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06E0336-2609-4AFD-A888-BA54E37E15AB}"/>
              </a:ext>
            </a:extLst>
          </p:cNvPr>
          <p:cNvSpPr/>
          <p:nvPr/>
        </p:nvSpPr>
        <p:spPr>
          <a:xfrm>
            <a:off x="5404602" y="3372220"/>
            <a:ext cx="1891428" cy="25406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96FBC0-7034-4116-B9E8-EDF35DF437DC}"/>
              </a:ext>
            </a:extLst>
          </p:cNvPr>
          <p:cNvSpPr txBox="1"/>
          <p:nvPr/>
        </p:nvSpPr>
        <p:spPr>
          <a:xfrm>
            <a:off x="5404602" y="4282503"/>
            <a:ext cx="1891428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latin typeface="Gotham Medium" panose="02000603030000020004" pitchFamily="2" charset="0"/>
              </a:rPr>
              <a:t>Watershed</a:t>
            </a:r>
          </a:p>
          <a:p>
            <a:pPr algn="ctr"/>
            <a:r>
              <a:rPr lang="en-US" sz="2000" dirty="0">
                <a:latin typeface="Gotham Medium" panose="02000603030000020004" pitchFamily="2" charset="0"/>
              </a:rPr>
              <a:t>Plan - EIS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D4A52F9-7195-4C96-90BF-C3F0A8CD8F62}"/>
              </a:ext>
            </a:extLst>
          </p:cNvPr>
          <p:cNvSpPr/>
          <p:nvPr/>
        </p:nvSpPr>
        <p:spPr>
          <a:xfrm>
            <a:off x="7727430" y="3372220"/>
            <a:ext cx="1891428" cy="25406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42592C-B884-4AE2-8D0E-82759586EC60}"/>
              </a:ext>
            </a:extLst>
          </p:cNvPr>
          <p:cNvSpPr txBox="1"/>
          <p:nvPr/>
        </p:nvSpPr>
        <p:spPr>
          <a:xfrm>
            <a:off x="7727430" y="4128615"/>
            <a:ext cx="189142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latin typeface="Gotham Medium" panose="02000603030000020004" pitchFamily="2" charset="0"/>
              </a:rPr>
              <a:t>Implement Watershed </a:t>
            </a:r>
          </a:p>
          <a:p>
            <a:pPr algn="ctr"/>
            <a:r>
              <a:rPr lang="en-US" sz="2000" dirty="0">
                <a:latin typeface="Gotham Medium" panose="02000603030000020004" pitchFamily="2" charset="0"/>
              </a:rPr>
              <a:t>Plan - EIS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ADAC4502-01D6-4F6A-BAA2-71C9A6FBF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28117"/>
            <a:ext cx="4233116" cy="724692"/>
          </a:xfrm>
        </p:spPr>
        <p:txBody>
          <a:bodyPr/>
          <a:lstStyle/>
          <a:p>
            <a:r>
              <a:rPr lang="en-US" sz="3600" i="1" dirty="0">
                <a:latin typeface="Gotham Bold" pitchFamily="50" charset="0"/>
              </a:rPr>
              <a:t>Steps 1 through 4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A464E7-F54C-4D14-BAE7-4946AD61B770}"/>
              </a:ext>
            </a:extLst>
          </p:cNvPr>
          <p:cNvSpPr txBox="1"/>
          <p:nvPr/>
        </p:nvSpPr>
        <p:spPr>
          <a:xfrm>
            <a:off x="1745042" y="3337287"/>
            <a:ext cx="434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Gotham Bold" pitchFamily="50" charset="0"/>
              </a:rPr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F48F874-0938-44FA-9247-5A8DCDB7AC00}"/>
              </a:ext>
            </a:extLst>
          </p:cNvPr>
          <p:cNvSpPr txBox="1"/>
          <p:nvPr/>
        </p:nvSpPr>
        <p:spPr>
          <a:xfrm>
            <a:off x="6105155" y="3337287"/>
            <a:ext cx="434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Gotham Bold" pitchFamily="50" charset="0"/>
              </a:rPr>
              <a:t>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D911EE5-A517-4A1A-BF5D-735AEBCF1004}"/>
              </a:ext>
            </a:extLst>
          </p:cNvPr>
          <p:cNvSpPr txBox="1"/>
          <p:nvPr/>
        </p:nvSpPr>
        <p:spPr>
          <a:xfrm>
            <a:off x="3926773" y="3337287"/>
            <a:ext cx="434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Gotham Bold" pitchFamily="50" charset="0"/>
              </a:rPr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7937D8F-A096-4F6F-A846-3DE91A67C7E7}"/>
              </a:ext>
            </a:extLst>
          </p:cNvPr>
          <p:cNvSpPr txBox="1"/>
          <p:nvPr/>
        </p:nvSpPr>
        <p:spPr>
          <a:xfrm>
            <a:off x="8438398" y="3337287"/>
            <a:ext cx="434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Gotham Bold" pitchFamily="50" charset="0"/>
              </a:rPr>
              <a:t>4</a:t>
            </a:r>
          </a:p>
        </p:txBody>
      </p:sp>
      <p:pic>
        <p:nvPicPr>
          <p:cNvPr id="4" name="Graphic 3" descr="Checkbox Checked with solid fill">
            <a:extLst>
              <a:ext uri="{FF2B5EF4-FFF2-40B4-BE49-F238E27FC236}">
                <a16:creationId xmlns:a16="http://schemas.microsoft.com/office/drawing/2014/main" id="{7876D7A7-2371-DFFC-55DC-F0766AAD64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56059" y="5186943"/>
            <a:ext cx="768895" cy="768895"/>
          </a:xfrm>
          <a:prstGeom prst="rect">
            <a:avLst/>
          </a:prstGeom>
        </p:spPr>
      </p:pic>
      <p:pic>
        <p:nvPicPr>
          <p:cNvPr id="25" name="Graphic 24" descr="Checkbox Checked with solid fill">
            <a:extLst>
              <a:ext uri="{FF2B5EF4-FFF2-40B4-BE49-F238E27FC236}">
                <a16:creationId xmlns:a16="http://schemas.microsoft.com/office/drawing/2014/main" id="{3C1CF40D-B84D-65E1-BDCD-A3C7410E7D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59811" y="5186943"/>
            <a:ext cx="768895" cy="76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862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8FCFD84-6E67-4035-B318-3633B1F6E33E}"/>
              </a:ext>
            </a:extLst>
          </p:cNvPr>
          <p:cNvSpPr/>
          <p:nvPr/>
        </p:nvSpPr>
        <p:spPr>
          <a:xfrm>
            <a:off x="3279228" y="3372220"/>
            <a:ext cx="1734670" cy="2540623"/>
          </a:xfrm>
          <a:prstGeom prst="roundRect">
            <a:avLst/>
          </a:prstGeom>
          <a:solidFill>
            <a:srgbClr val="9ACA3C"/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754" y="1156595"/>
            <a:ext cx="8969062" cy="806938"/>
          </a:xfrm>
        </p:spPr>
        <p:txBody>
          <a:bodyPr/>
          <a:lstStyle/>
          <a:p>
            <a:r>
              <a:rPr lang="en-US" dirty="0"/>
              <a:t>PL-566 Small </a:t>
            </a:r>
            <a:br>
              <a:rPr lang="en-US" dirty="0"/>
            </a:br>
            <a:r>
              <a:rPr lang="en-US" dirty="0"/>
              <a:t>Watershed Program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6AFFF33-881B-4A9B-8D93-0F3F105155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95" b="95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F158D0-9790-4FE6-B0FF-E581C42EEFDD}"/>
              </a:ext>
            </a:extLst>
          </p:cNvPr>
          <p:cNvSpPr txBox="1"/>
          <p:nvPr/>
        </p:nvSpPr>
        <p:spPr>
          <a:xfrm>
            <a:off x="3276925" y="4128615"/>
            <a:ext cx="173467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latin typeface="Gotham Medium" panose="02000603030000020004" pitchFamily="2" charset="0"/>
              </a:rPr>
              <a:t>Application for Federal Assistance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EB1357B-44D1-46DB-9B6D-D24A96EAC0DE}"/>
              </a:ext>
            </a:extLst>
          </p:cNvPr>
          <p:cNvSpPr/>
          <p:nvPr/>
        </p:nvSpPr>
        <p:spPr>
          <a:xfrm>
            <a:off x="994793" y="3372220"/>
            <a:ext cx="1891428" cy="2540623"/>
          </a:xfrm>
          <a:prstGeom prst="roundRect">
            <a:avLst/>
          </a:prstGeom>
          <a:solidFill>
            <a:srgbClr val="9ACA3C"/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BD35A6-9133-4C1F-BA34-D83DD4A4A494}"/>
              </a:ext>
            </a:extLst>
          </p:cNvPr>
          <p:cNvSpPr txBox="1"/>
          <p:nvPr/>
        </p:nvSpPr>
        <p:spPr>
          <a:xfrm>
            <a:off x="994793" y="3974727"/>
            <a:ext cx="189142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latin typeface="Gotham Medium" panose="02000603030000020004" pitchFamily="2" charset="0"/>
              </a:rPr>
              <a:t>Preliminary Investigation Feasibility Report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ADAC4502-01D6-4F6A-BAA2-71C9A6FBF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28117"/>
            <a:ext cx="4233116" cy="724692"/>
          </a:xfrm>
        </p:spPr>
        <p:txBody>
          <a:bodyPr/>
          <a:lstStyle/>
          <a:p>
            <a:r>
              <a:rPr lang="en-US" sz="3600" i="1" dirty="0">
                <a:latin typeface="Gotham Bold" pitchFamily="50" charset="0"/>
              </a:rPr>
              <a:t>Steps 1 through 4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A464E7-F54C-4D14-BAE7-4946AD61B770}"/>
              </a:ext>
            </a:extLst>
          </p:cNvPr>
          <p:cNvSpPr txBox="1"/>
          <p:nvPr/>
        </p:nvSpPr>
        <p:spPr>
          <a:xfrm>
            <a:off x="1745042" y="3337287"/>
            <a:ext cx="434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Gotham Bold" pitchFamily="50" charset="0"/>
              </a:rPr>
              <a:t>1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644B636-1F90-7200-7F4A-3FE584D57D71}"/>
              </a:ext>
            </a:extLst>
          </p:cNvPr>
          <p:cNvGrpSpPr/>
          <p:nvPr/>
        </p:nvGrpSpPr>
        <p:grpSpPr>
          <a:xfrm>
            <a:off x="5404602" y="3337287"/>
            <a:ext cx="1891428" cy="2575556"/>
            <a:chOff x="5404602" y="3337287"/>
            <a:chExt cx="1891428" cy="2575556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806E0336-2609-4AFD-A888-BA54E37E15AB}"/>
                </a:ext>
              </a:extLst>
            </p:cNvPr>
            <p:cNvSpPr/>
            <p:nvPr/>
          </p:nvSpPr>
          <p:spPr>
            <a:xfrm>
              <a:off x="5404602" y="3372220"/>
              <a:ext cx="1891428" cy="2540623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196FBC0-7034-4116-B9E8-EDF35DF437DC}"/>
                </a:ext>
              </a:extLst>
            </p:cNvPr>
            <p:cNvSpPr txBox="1"/>
            <p:nvPr/>
          </p:nvSpPr>
          <p:spPr>
            <a:xfrm>
              <a:off x="5404602" y="4282503"/>
              <a:ext cx="1891428" cy="144655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sz="2000" dirty="0">
                  <a:latin typeface="Gotham Medium" panose="02000603030000020004" pitchFamily="2" charset="0"/>
                </a:rPr>
                <a:t>Watershed </a:t>
              </a:r>
            </a:p>
            <a:p>
              <a:pPr algn="ctr"/>
              <a:r>
                <a:rPr lang="en-US" sz="2000" dirty="0">
                  <a:latin typeface="Gotham Medium" panose="02000603030000020004" pitchFamily="2" charset="0"/>
                </a:rPr>
                <a:t>Plan - EIS</a:t>
              </a:r>
            </a:p>
            <a:p>
              <a:pPr algn="ctr"/>
              <a:endParaRPr lang="en-US" sz="2800" dirty="0">
                <a:latin typeface="Gotham Medium" panose="02000603030000020004" pitchFamily="2" charset="0"/>
              </a:endParaRPr>
            </a:p>
            <a:p>
              <a:pPr algn="ctr"/>
              <a:r>
                <a:rPr lang="en-US" sz="2000" dirty="0">
                  <a:solidFill>
                    <a:srgbClr val="C00000"/>
                  </a:solidFill>
                  <a:latin typeface="Gotham Bold" pitchFamily="50" charset="0"/>
                </a:rPr>
                <a:t>In Progress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F48F874-0938-44FA-9247-5A8DCDB7AC00}"/>
                </a:ext>
              </a:extLst>
            </p:cNvPr>
            <p:cNvSpPr txBox="1"/>
            <p:nvPr/>
          </p:nvSpPr>
          <p:spPr>
            <a:xfrm>
              <a:off x="6105155" y="3337287"/>
              <a:ext cx="4349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latin typeface="Gotham Bold" pitchFamily="50" charset="0"/>
                </a:rPr>
                <a:t>3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0D911EE5-A517-4A1A-BF5D-735AEBCF1004}"/>
              </a:ext>
            </a:extLst>
          </p:cNvPr>
          <p:cNvSpPr txBox="1"/>
          <p:nvPr/>
        </p:nvSpPr>
        <p:spPr>
          <a:xfrm>
            <a:off x="3926773" y="3337287"/>
            <a:ext cx="434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Gotham Bold" pitchFamily="50" charset="0"/>
              </a:rPr>
              <a:t>2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C718225-3032-4958-321C-9D6C25D7BBB4}"/>
              </a:ext>
            </a:extLst>
          </p:cNvPr>
          <p:cNvGrpSpPr/>
          <p:nvPr/>
        </p:nvGrpSpPr>
        <p:grpSpPr>
          <a:xfrm>
            <a:off x="7727430" y="3337287"/>
            <a:ext cx="1891428" cy="2575556"/>
            <a:chOff x="7727430" y="3337287"/>
            <a:chExt cx="1891428" cy="2575556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7D4A52F9-7195-4C96-90BF-C3F0A8CD8F62}"/>
                </a:ext>
              </a:extLst>
            </p:cNvPr>
            <p:cNvSpPr/>
            <p:nvPr/>
          </p:nvSpPr>
          <p:spPr>
            <a:xfrm>
              <a:off x="7727430" y="3372220"/>
              <a:ext cx="1891428" cy="2540623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942592C-B884-4AE2-8D0E-82759586EC60}"/>
                </a:ext>
              </a:extLst>
            </p:cNvPr>
            <p:cNvSpPr txBox="1"/>
            <p:nvPr/>
          </p:nvSpPr>
          <p:spPr>
            <a:xfrm>
              <a:off x="7727430" y="4128615"/>
              <a:ext cx="189142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dirty="0">
                  <a:latin typeface="Gotham Medium" panose="02000603030000020004" pitchFamily="2" charset="0"/>
                </a:rPr>
                <a:t>Implement Watershed </a:t>
              </a:r>
            </a:p>
            <a:p>
              <a:pPr algn="ctr"/>
              <a:r>
                <a:rPr lang="en-US" sz="2000" dirty="0">
                  <a:latin typeface="Gotham Medium" panose="02000603030000020004" pitchFamily="2" charset="0"/>
                </a:rPr>
                <a:t>Plan - EIS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7937D8F-A096-4F6F-A846-3DE91A67C7E7}"/>
                </a:ext>
              </a:extLst>
            </p:cNvPr>
            <p:cNvSpPr txBox="1"/>
            <p:nvPr/>
          </p:nvSpPr>
          <p:spPr>
            <a:xfrm>
              <a:off x="8438398" y="3337287"/>
              <a:ext cx="4349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latin typeface="Gotham Bold" pitchFamily="50" charset="0"/>
                </a:rPr>
                <a:t>4</a:t>
              </a:r>
            </a:p>
          </p:txBody>
        </p:sp>
      </p:grpSp>
      <p:pic>
        <p:nvPicPr>
          <p:cNvPr id="4" name="Graphic 3" descr="Checkbox Checked with solid fill">
            <a:extLst>
              <a:ext uri="{FF2B5EF4-FFF2-40B4-BE49-F238E27FC236}">
                <a16:creationId xmlns:a16="http://schemas.microsoft.com/office/drawing/2014/main" id="{7876D7A7-2371-DFFC-55DC-F0766AAD64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56059" y="5186943"/>
            <a:ext cx="768895" cy="768895"/>
          </a:xfrm>
          <a:prstGeom prst="rect">
            <a:avLst/>
          </a:prstGeom>
        </p:spPr>
      </p:pic>
      <p:pic>
        <p:nvPicPr>
          <p:cNvPr id="25" name="Graphic 24" descr="Checkbox Checked with solid fill">
            <a:extLst>
              <a:ext uri="{FF2B5EF4-FFF2-40B4-BE49-F238E27FC236}">
                <a16:creationId xmlns:a16="http://schemas.microsoft.com/office/drawing/2014/main" id="{3C1CF40D-B84D-65E1-BDCD-A3C7410E7D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59811" y="5186943"/>
            <a:ext cx="768895" cy="76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094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8F6C5-3FB9-4789-9772-650C5241B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160" y="1755295"/>
            <a:ext cx="6727241" cy="855446"/>
          </a:xfrm>
        </p:spPr>
        <p:txBody>
          <a:bodyPr/>
          <a:lstStyle/>
          <a:p>
            <a:r>
              <a:rPr lang="en-US" sz="4800" dirty="0">
                <a:latin typeface="Gotham" panose="02000604040000090004" pitchFamily="50" charset="0"/>
              </a:rPr>
              <a:t>Watershed Plan-EIS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947E2E2-5270-D70C-F2A4-B77BC78FB627}"/>
              </a:ext>
            </a:extLst>
          </p:cNvPr>
          <p:cNvGrpSpPr/>
          <p:nvPr/>
        </p:nvGrpSpPr>
        <p:grpSpPr>
          <a:xfrm>
            <a:off x="127574" y="2666442"/>
            <a:ext cx="1891428" cy="2575556"/>
            <a:chOff x="5404602" y="3337287"/>
            <a:chExt cx="1891428" cy="2575556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FCA1142-09CD-9720-AA23-792AAC2FC436}"/>
                </a:ext>
              </a:extLst>
            </p:cNvPr>
            <p:cNvSpPr/>
            <p:nvPr/>
          </p:nvSpPr>
          <p:spPr>
            <a:xfrm>
              <a:off x="5404602" y="3372220"/>
              <a:ext cx="1891428" cy="2540623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274CE89-20C1-8B3D-9DF8-50FC08C201F4}"/>
                </a:ext>
              </a:extLst>
            </p:cNvPr>
            <p:cNvSpPr txBox="1"/>
            <p:nvPr/>
          </p:nvSpPr>
          <p:spPr>
            <a:xfrm>
              <a:off x="5404602" y="4282503"/>
              <a:ext cx="1891428" cy="144655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sz="2000" dirty="0">
                  <a:latin typeface="Gotham Medium" panose="02000603030000020004" pitchFamily="2" charset="0"/>
                </a:rPr>
                <a:t>Watershed </a:t>
              </a:r>
            </a:p>
            <a:p>
              <a:pPr algn="ctr"/>
              <a:r>
                <a:rPr lang="en-US" sz="2000" dirty="0">
                  <a:latin typeface="Gotham Medium" panose="02000603030000020004" pitchFamily="2" charset="0"/>
                </a:rPr>
                <a:t>Plan - EIS</a:t>
              </a:r>
            </a:p>
            <a:p>
              <a:pPr algn="ctr"/>
              <a:endParaRPr lang="en-US" sz="2800" dirty="0">
                <a:latin typeface="Gotham Medium" panose="02000603030000020004" pitchFamily="2" charset="0"/>
              </a:endParaRPr>
            </a:p>
            <a:p>
              <a:pPr algn="ctr"/>
              <a:r>
                <a:rPr lang="en-US" sz="2000" dirty="0">
                  <a:solidFill>
                    <a:srgbClr val="C00000"/>
                  </a:solidFill>
                  <a:latin typeface="Gotham Bold" pitchFamily="50" charset="0"/>
                </a:rPr>
                <a:t>In Progress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A3F6B80-FEEA-74B7-DDBE-55CD3949F87E}"/>
                </a:ext>
              </a:extLst>
            </p:cNvPr>
            <p:cNvSpPr txBox="1"/>
            <p:nvPr/>
          </p:nvSpPr>
          <p:spPr>
            <a:xfrm>
              <a:off x="6105155" y="3337287"/>
              <a:ext cx="4349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latin typeface="Gotham Bold" pitchFamily="50" charset="0"/>
                </a:rPr>
                <a:t>3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75DC0043-5DC6-005E-61A5-F3CAB9B7D57A}"/>
              </a:ext>
            </a:extLst>
          </p:cNvPr>
          <p:cNvSpPr txBox="1"/>
          <p:nvPr/>
        </p:nvSpPr>
        <p:spPr>
          <a:xfrm>
            <a:off x="2412109" y="3285271"/>
            <a:ext cx="433699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i="1" dirty="0">
                <a:solidFill>
                  <a:schemeClr val="bg1"/>
                </a:solidFill>
                <a:latin typeface="Gotham Bold" pitchFamily="50" charset="0"/>
              </a:rPr>
              <a:t>“Breakout”</a:t>
            </a:r>
          </a:p>
        </p:txBody>
      </p:sp>
    </p:spTree>
    <p:extLst>
      <p:ext uri="{BB962C8B-B14F-4D97-AF65-F5344CB8AC3E}">
        <p14:creationId xmlns:p14="http://schemas.microsoft.com/office/powerpoint/2010/main" val="1173616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071" y="1260458"/>
            <a:ext cx="9896356" cy="806938"/>
          </a:xfrm>
        </p:spPr>
        <p:txBody>
          <a:bodyPr/>
          <a:lstStyle/>
          <a:p>
            <a:r>
              <a:rPr lang="en-US" dirty="0"/>
              <a:t>PL-566 Small Watershed Program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6AFFF33-881B-4A9B-8D93-0F3F105155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95" b="95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0644EE-F466-48F6-B41C-AB73BAA427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" r="37671" b="45624"/>
          <a:stretch/>
        </p:blipFill>
        <p:spPr>
          <a:xfrm>
            <a:off x="2267581" y="1963532"/>
            <a:ext cx="7325176" cy="48468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E16D147-CE0E-3822-EF0B-C98E13A8A5F8}"/>
              </a:ext>
            </a:extLst>
          </p:cNvPr>
          <p:cNvGrpSpPr/>
          <p:nvPr/>
        </p:nvGrpSpPr>
        <p:grpSpPr>
          <a:xfrm>
            <a:off x="221071" y="2589530"/>
            <a:ext cx="1891428" cy="2575556"/>
            <a:chOff x="5404602" y="3337287"/>
            <a:chExt cx="1891428" cy="257555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622B199-994A-715E-9E4D-4282E21993C3}"/>
                </a:ext>
              </a:extLst>
            </p:cNvPr>
            <p:cNvSpPr/>
            <p:nvPr/>
          </p:nvSpPr>
          <p:spPr>
            <a:xfrm>
              <a:off x="5404602" y="3372220"/>
              <a:ext cx="1891428" cy="2540623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6717DC4-FF60-9D84-C7CA-55468EBF9A01}"/>
                </a:ext>
              </a:extLst>
            </p:cNvPr>
            <p:cNvSpPr txBox="1"/>
            <p:nvPr/>
          </p:nvSpPr>
          <p:spPr>
            <a:xfrm>
              <a:off x="5404602" y="4282503"/>
              <a:ext cx="1891428" cy="144655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sz="2000" dirty="0">
                  <a:latin typeface="Gotham Medium" panose="02000603030000020004" pitchFamily="2" charset="0"/>
                </a:rPr>
                <a:t>Watershed </a:t>
              </a:r>
            </a:p>
            <a:p>
              <a:pPr algn="ctr"/>
              <a:r>
                <a:rPr lang="en-US" sz="2000" dirty="0">
                  <a:latin typeface="Gotham Medium" panose="02000603030000020004" pitchFamily="2" charset="0"/>
                </a:rPr>
                <a:t>Plan - EIS</a:t>
              </a:r>
            </a:p>
            <a:p>
              <a:pPr algn="ctr"/>
              <a:endParaRPr lang="en-US" sz="2800" dirty="0">
                <a:latin typeface="Gotham Medium" panose="02000603030000020004" pitchFamily="2" charset="0"/>
              </a:endParaRPr>
            </a:p>
            <a:p>
              <a:pPr algn="ctr"/>
              <a:r>
                <a:rPr lang="en-US" sz="2000" dirty="0">
                  <a:solidFill>
                    <a:srgbClr val="C00000"/>
                  </a:solidFill>
                  <a:latin typeface="Gotham Bold" pitchFamily="50" charset="0"/>
                </a:rPr>
                <a:t>In Progress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28285EF-C8B9-872B-C14D-E339C23B94E5}"/>
                </a:ext>
              </a:extLst>
            </p:cNvPr>
            <p:cNvSpPr txBox="1"/>
            <p:nvPr/>
          </p:nvSpPr>
          <p:spPr>
            <a:xfrm>
              <a:off x="6105155" y="3337287"/>
              <a:ext cx="4349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latin typeface="Gotham Bold" pitchFamily="50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2764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071" y="1260458"/>
            <a:ext cx="9896356" cy="806938"/>
          </a:xfrm>
        </p:spPr>
        <p:txBody>
          <a:bodyPr/>
          <a:lstStyle/>
          <a:p>
            <a:r>
              <a:rPr lang="en-US" dirty="0"/>
              <a:t>PL-566 Small Watershed Program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6AFFF33-881B-4A9B-8D93-0F3F105155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95" b="95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0644EE-F466-48F6-B41C-AB73BAA427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" r="37671" b="45624"/>
          <a:stretch/>
        </p:blipFill>
        <p:spPr>
          <a:xfrm>
            <a:off x="2267581" y="1963532"/>
            <a:ext cx="7325176" cy="48468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E16D147-CE0E-3822-EF0B-C98E13A8A5F8}"/>
              </a:ext>
            </a:extLst>
          </p:cNvPr>
          <p:cNvGrpSpPr/>
          <p:nvPr/>
        </p:nvGrpSpPr>
        <p:grpSpPr>
          <a:xfrm>
            <a:off x="221071" y="2589530"/>
            <a:ext cx="1891428" cy="2575556"/>
            <a:chOff x="5404602" y="3337287"/>
            <a:chExt cx="1891428" cy="257555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622B199-994A-715E-9E4D-4282E21993C3}"/>
                </a:ext>
              </a:extLst>
            </p:cNvPr>
            <p:cNvSpPr/>
            <p:nvPr/>
          </p:nvSpPr>
          <p:spPr>
            <a:xfrm>
              <a:off x="5404602" y="3372220"/>
              <a:ext cx="1891428" cy="2540623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6717DC4-FF60-9D84-C7CA-55468EBF9A01}"/>
                </a:ext>
              </a:extLst>
            </p:cNvPr>
            <p:cNvSpPr txBox="1"/>
            <p:nvPr/>
          </p:nvSpPr>
          <p:spPr>
            <a:xfrm>
              <a:off x="5404602" y="4282503"/>
              <a:ext cx="1891428" cy="144655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sz="2000" dirty="0">
                  <a:latin typeface="Gotham Medium" panose="02000603030000020004" pitchFamily="2" charset="0"/>
                </a:rPr>
                <a:t>Watershed </a:t>
              </a:r>
            </a:p>
            <a:p>
              <a:pPr algn="ctr"/>
              <a:r>
                <a:rPr lang="en-US" sz="2000" dirty="0">
                  <a:latin typeface="Gotham Medium" panose="02000603030000020004" pitchFamily="2" charset="0"/>
                </a:rPr>
                <a:t>Plan - EIS</a:t>
              </a:r>
            </a:p>
            <a:p>
              <a:pPr algn="ctr"/>
              <a:endParaRPr lang="en-US" sz="2800" dirty="0">
                <a:latin typeface="Gotham Medium" panose="02000603030000020004" pitchFamily="2" charset="0"/>
              </a:endParaRPr>
            </a:p>
            <a:p>
              <a:pPr algn="ctr"/>
              <a:r>
                <a:rPr lang="en-US" sz="2000" dirty="0">
                  <a:solidFill>
                    <a:srgbClr val="C00000"/>
                  </a:solidFill>
                  <a:latin typeface="Gotham Bold" pitchFamily="50" charset="0"/>
                </a:rPr>
                <a:t>In Progress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28285EF-C8B9-872B-C14D-E339C23B94E5}"/>
                </a:ext>
              </a:extLst>
            </p:cNvPr>
            <p:cNvSpPr txBox="1"/>
            <p:nvPr/>
          </p:nvSpPr>
          <p:spPr>
            <a:xfrm>
              <a:off x="6105155" y="3337287"/>
              <a:ext cx="4349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latin typeface="Gotham Bold" pitchFamily="50" charset="0"/>
                </a:rPr>
                <a:t>3</a:t>
              </a:r>
            </a:p>
          </p:txBody>
        </p:sp>
      </p:grpSp>
      <p:sp>
        <p:nvSpPr>
          <p:cNvPr id="10" name="Arrow: Striped Right 9">
            <a:extLst>
              <a:ext uri="{FF2B5EF4-FFF2-40B4-BE49-F238E27FC236}">
                <a16:creationId xmlns:a16="http://schemas.microsoft.com/office/drawing/2014/main" id="{AB7F6E0C-0994-F33D-93D3-0A56421E935C}"/>
              </a:ext>
            </a:extLst>
          </p:cNvPr>
          <p:cNvSpPr/>
          <p:nvPr/>
        </p:nvSpPr>
        <p:spPr>
          <a:xfrm rot="10800000">
            <a:off x="6437744" y="2802905"/>
            <a:ext cx="692727" cy="208150"/>
          </a:xfrm>
          <a:prstGeom prst="striped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3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071" y="1260458"/>
            <a:ext cx="9896356" cy="806938"/>
          </a:xfrm>
        </p:spPr>
        <p:txBody>
          <a:bodyPr/>
          <a:lstStyle/>
          <a:p>
            <a:r>
              <a:rPr lang="en-US" dirty="0"/>
              <a:t>PL-566 Small Watershed Program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6AFFF33-881B-4A9B-8D93-0F3F105155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95" b="95"/>
          <a:stretch>
            <a:fillRect/>
          </a:stretch>
        </p:blipFill>
        <p:spPr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E16D147-CE0E-3822-EF0B-C98E13A8A5F8}"/>
              </a:ext>
            </a:extLst>
          </p:cNvPr>
          <p:cNvGrpSpPr/>
          <p:nvPr/>
        </p:nvGrpSpPr>
        <p:grpSpPr>
          <a:xfrm>
            <a:off x="221071" y="2589530"/>
            <a:ext cx="1891428" cy="2575556"/>
            <a:chOff x="5404602" y="3337287"/>
            <a:chExt cx="1891428" cy="257555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622B199-994A-715E-9E4D-4282E21993C3}"/>
                </a:ext>
              </a:extLst>
            </p:cNvPr>
            <p:cNvSpPr/>
            <p:nvPr/>
          </p:nvSpPr>
          <p:spPr>
            <a:xfrm>
              <a:off x="5404602" y="3372220"/>
              <a:ext cx="1891428" cy="2540623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6717DC4-FF60-9D84-C7CA-55468EBF9A01}"/>
                </a:ext>
              </a:extLst>
            </p:cNvPr>
            <p:cNvSpPr txBox="1"/>
            <p:nvPr/>
          </p:nvSpPr>
          <p:spPr>
            <a:xfrm>
              <a:off x="5404602" y="4282503"/>
              <a:ext cx="1891428" cy="144655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sz="2000" dirty="0">
                  <a:latin typeface="Gotham Medium" panose="02000603030000020004" pitchFamily="2" charset="0"/>
                </a:rPr>
                <a:t>Watershed </a:t>
              </a:r>
            </a:p>
            <a:p>
              <a:pPr algn="ctr"/>
              <a:r>
                <a:rPr lang="en-US" sz="2000" dirty="0">
                  <a:latin typeface="Gotham Medium" panose="02000603030000020004" pitchFamily="2" charset="0"/>
                </a:rPr>
                <a:t>Plan - EIS</a:t>
              </a:r>
            </a:p>
            <a:p>
              <a:pPr algn="ctr"/>
              <a:endParaRPr lang="en-US" sz="2800" dirty="0">
                <a:latin typeface="Gotham Medium" panose="02000603030000020004" pitchFamily="2" charset="0"/>
              </a:endParaRPr>
            </a:p>
            <a:p>
              <a:pPr algn="ctr"/>
              <a:r>
                <a:rPr lang="en-US" sz="2000" dirty="0">
                  <a:solidFill>
                    <a:srgbClr val="C00000"/>
                  </a:solidFill>
                  <a:latin typeface="Gotham Bold" pitchFamily="50" charset="0"/>
                </a:rPr>
                <a:t>In Progress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28285EF-C8B9-872B-C14D-E339C23B94E5}"/>
                </a:ext>
              </a:extLst>
            </p:cNvPr>
            <p:cNvSpPr txBox="1"/>
            <p:nvPr/>
          </p:nvSpPr>
          <p:spPr>
            <a:xfrm>
              <a:off x="6105155" y="3337287"/>
              <a:ext cx="4349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latin typeface="Gotham Bold" pitchFamily="50" charset="0"/>
                </a:rPr>
                <a:t>3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26633E1-60A9-27FC-BCCA-DA7B1A8EF6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7664" b="90954"/>
          <a:stretch/>
        </p:blipFill>
        <p:spPr>
          <a:xfrm>
            <a:off x="2268353" y="1963533"/>
            <a:ext cx="7332430" cy="806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DF0F5BE-0155-C0FE-7498-A0A1AD637FA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3853" r="37664"/>
          <a:stretch/>
        </p:blipFill>
        <p:spPr>
          <a:xfrm>
            <a:off x="2268353" y="2689120"/>
            <a:ext cx="7332430" cy="4116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3597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56594"/>
            <a:ext cx="8969062" cy="1672063"/>
          </a:xfrm>
        </p:spPr>
        <p:txBody>
          <a:bodyPr/>
          <a:lstStyle/>
          <a:p>
            <a:r>
              <a:rPr lang="en-US" dirty="0"/>
              <a:t>PL-566 </a:t>
            </a:r>
            <a:br>
              <a:rPr lang="en-US" dirty="0"/>
            </a:br>
            <a:r>
              <a:rPr lang="en-US" dirty="0"/>
              <a:t>Small Watershed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828657"/>
            <a:ext cx="8969062" cy="3790060"/>
          </a:xfrm>
        </p:spPr>
        <p:txBody>
          <a:bodyPr/>
          <a:lstStyle/>
          <a:p>
            <a:r>
              <a:rPr lang="en-US" sz="3600" dirty="0"/>
              <a:t>NRCS is </a:t>
            </a:r>
            <a:r>
              <a:rPr lang="en-US" sz="3600" i="1" dirty="0">
                <a:solidFill>
                  <a:srgbClr val="9ACA3C"/>
                </a:solidFill>
                <a:latin typeface="Gotham" panose="02000604040000090004" pitchFamily="50" charset="0"/>
              </a:rPr>
              <a:t>Pleased</a:t>
            </a:r>
            <a:r>
              <a:rPr lang="en-US" sz="3600" dirty="0">
                <a:latin typeface="Gotham" panose="02000604040000090004" pitchFamily="50" charset="0"/>
              </a:rPr>
              <a:t> </a:t>
            </a:r>
            <a:r>
              <a:rPr lang="en-US" sz="3600" dirty="0"/>
              <a:t>to be here with you today!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There has been </a:t>
            </a:r>
            <a:r>
              <a:rPr lang="en-US" sz="3200" dirty="0">
                <a:solidFill>
                  <a:srgbClr val="9ACA3C"/>
                </a:solidFill>
                <a:latin typeface="Gotham Medium" panose="02000603030000020004" pitchFamily="2" charset="0"/>
              </a:rPr>
              <a:t>Significant</a:t>
            </a:r>
            <a:r>
              <a:rPr lang="en-US" sz="3200" dirty="0"/>
              <a:t> Local Investment.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Infrastructure Investment and Jobs Act (IIJA) Funding </a:t>
            </a:r>
            <a:r>
              <a:rPr lang="en-US" sz="3200" dirty="0">
                <a:solidFill>
                  <a:srgbClr val="9ACA3C"/>
                </a:solidFill>
                <a:latin typeface="Gotham Medium" panose="02000603030000020004" pitchFamily="2" charset="0"/>
              </a:rPr>
              <a:t>has been provided </a:t>
            </a:r>
            <a:r>
              <a:rPr lang="en-US" sz="3200" dirty="0"/>
              <a:t>for Watershed Plan Development.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D20FCA43-DC1D-438C-8F65-8A0039A6C0D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" r="13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825402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9038" y="2589530"/>
            <a:ext cx="7211435" cy="3493914"/>
          </a:xfrm>
        </p:spPr>
        <p:txBody>
          <a:bodyPr/>
          <a:lstStyle/>
          <a:p>
            <a:r>
              <a:rPr lang="en-US" sz="3600" i="1" dirty="0">
                <a:solidFill>
                  <a:srgbClr val="9ACA3C"/>
                </a:solidFill>
                <a:latin typeface="Gotham Medium" panose="02000603030000020004" pitchFamily="2" charset="0"/>
              </a:rPr>
              <a:t>Takeaway Points….</a:t>
            </a:r>
          </a:p>
          <a:p>
            <a:pPr lvl="1"/>
            <a:r>
              <a:rPr lang="en-US" sz="3200" dirty="0">
                <a:solidFill>
                  <a:srgbClr val="9ACA3C"/>
                </a:solidFill>
                <a:latin typeface="Gotham Medium" panose="02000603030000020004" pitchFamily="2" charset="0"/>
              </a:rPr>
              <a:t>Host</a:t>
            </a:r>
            <a:r>
              <a:rPr lang="en-US" sz="3200" dirty="0">
                <a:solidFill>
                  <a:srgbClr val="0079C1"/>
                </a:solidFill>
              </a:rPr>
              <a:t> a Public Meeting.</a:t>
            </a:r>
          </a:p>
          <a:p>
            <a:pPr lvl="1"/>
            <a:r>
              <a:rPr lang="en-US" sz="3200" dirty="0">
                <a:solidFill>
                  <a:srgbClr val="0079C1"/>
                </a:solidFill>
              </a:rPr>
              <a:t>NRCS </a:t>
            </a:r>
            <a:r>
              <a:rPr lang="en-US" sz="3200" dirty="0">
                <a:solidFill>
                  <a:srgbClr val="9ACA3C"/>
                </a:solidFill>
                <a:latin typeface="Gotham Medium" panose="02000603030000020004" pitchFamily="2" charset="0"/>
              </a:rPr>
              <a:t>Adoption</a:t>
            </a:r>
            <a:r>
              <a:rPr lang="en-US" sz="3200" dirty="0">
                <a:solidFill>
                  <a:srgbClr val="0079C1"/>
                </a:solidFill>
              </a:rPr>
              <a:t> of the USBR EIS-OSSS.</a:t>
            </a:r>
          </a:p>
          <a:p>
            <a:pPr lvl="1"/>
            <a:r>
              <a:rPr lang="en-US" sz="3200" dirty="0">
                <a:solidFill>
                  <a:srgbClr val="9ACA3C"/>
                </a:solidFill>
                <a:latin typeface="Gotham Medium" panose="02000603030000020004" pitchFamily="2" charset="0"/>
              </a:rPr>
              <a:t>Complete</a:t>
            </a:r>
            <a:r>
              <a:rPr lang="en-US" sz="3200" dirty="0">
                <a:solidFill>
                  <a:srgbClr val="0079C1"/>
                </a:solidFill>
              </a:rPr>
              <a:t> the Watershed Plan.</a:t>
            </a:r>
          </a:p>
          <a:p>
            <a:pPr lvl="1"/>
            <a:r>
              <a:rPr lang="en-US" sz="3200" dirty="0">
                <a:solidFill>
                  <a:srgbClr val="0079C1"/>
                </a:solidFill>
              </a:rPr>
              <a:t>Approve the Watershed Plan.</a:t>
            </a:r>
          </a:p>
          <a:p>
            <a:pPr lvl="1"/>
            <a:endParaRPr lang="en-US" sz="3200" dirty="0">
              <a:solidFill>
                <a:srgbClr val="0079C1"/>
              </a:solidFill>
            </a:endParaRP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6AFFF33-881B-4A9B-8D93-0F3F105155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95" b="95"/>
          <a:stretch>
            <a:fillRect/>
          </a:stretch>
        </p:blipFill>
        <p:spPr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89980FEC-C6CA-4A90-B486-AEFDAC04FE66}"/>
              </a:ext>
            </a:extLst>
          </p:cNvPr>
          <p:cNvGrpSpPr/>
          <p:nvPr/>
        </p:nvGrpSpPr>
        <p:grpSpPr>
          <a:xfrm>
            <a:off x="221071" y="2589530"/>
            <a:ext cx="1891428" cy="2575556"/>
            <a:chOff x="5404602" y="3337287"/>
            <a:chExt cx="1891428" cy="257555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3284018-7EC4-4A4D-AF9C-979C37C2B77B}"/>
                </a:ext>
              </a:extLst>
            </p:cNvPr>
            <p:cNvSpPr/>
            <p:nvPr/>
          </p:nvSpPr>
          <p:spPr>
            <a:xfrm>
              <a:off x="5404602" y="3372220"/>
              <a:ext cx="1891428" cy="2540623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AB5D0DA-9CA4-4BC5-8909-D76BF64D9112}"/>
                </a:ext>
              </a:extLst>
            </p:cNvPr>
            <p:cNvSpPr txBox="1"/>
            <p:nvPr/>
          </p:nvSpPr>
          <p:spPr>
            <a:xfrm>
              <a:off x="5404602" y="4282503"/>
              <a:ext cx="1891428" cy="144655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sz="2000" dirty="0">
                  <a:latin typeface="Gotham Medium" panose="02000603030000020004" pitchFamily="2" charset="0"/>
                </a:rPr>
                <a:t>Watershed </a:t>
              </a:r>
            </a:p>
            <a:p>
              <a:pPr algn="ctr"/>
              <a:r>
                <a:rPr lang="en-US" sz="2000" dirty="0">
                  <a:latin typeface="Gotham Medium" panose="02000603030000020004" pitchFamily="2" charset="0"/>
                </a:rPr>
                <a:t>Plan - EIS</a:t>
              </a:r>
            </a:p>
            <a:p>
              <a:pPr algn="ctr"/>
              <a:endParaRPr lang="en-US" sz="2800" dirty="0">
                <a:latin typeface="Gotham Medium" panose="02000603030000020004" pitchFamily="2" charset="0"/>
              </a:endParaRPr>
            </a:p>
            <a:p>
              <a:pPr algn="ctr"/>
              <a:r>
                <a:rPr lang="en-US" sz="2000" dirty="0">
                  <a:solidFill>
                    <a:srgbClr val="C00000"/>
                  </a:solidFill>
                  <a:latin typeface="Gotham Bold" pitchFamily="50" charset="0"/>
                </a:rPr>
                <a:t>In Progress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BDF5E12-23AF-4B7E-A639-B57C1A7EE750}"/>
                </a:ext>
              </a:extLst>
            </p:cNvPr>
            <p:cNvSpPr txBox="1"/>
            <p:nvPr/>
          </p:nvSpPr>
          <p:spPr>
            <a:xfrm>
              <a:off x="6105155" y="3337287"/>
              <a:ext cx="4349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latin typeface="Gotham Bold" pitchFamily="50" charset="0"/>
                </a:rPr>
                <a:t>3</a:t>
              </a:r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0A6CFEAE-0CC8-4F95-8BD9-35FAFAE18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071" y="1260458"/>
            <a:ext cx="9896356" cy="806938"/>
          </a:xfrm>
        </p:spPr>
        <p:txBody>
          <a:bodyPr/>
          <a:lstStyle/>
          <a:p>
            <a:r>
              <a:rPr lang="en-US" dirty="0"/>
              <a:t>PL-566 </a:t>
            </a:r>
            <a:br>
              <a:rPr lang="en-US" dirty="0"/>
            </a:br>
            <a:r>
              <a:rPr lang="en-US" dirty="0"/>
              <a:t>Small Watershed Program</a:t>
            </a:r>
          </a:p>
        </p:txBody>
      </p:sp>
    </p:spTree>
    <p:extLst>
      <p:ext uri="{BB962C8B-B14F-4D97-AF65-F5344CB8AC3E}">
        <p14:creationId xmlns:p14="http://schemas.microsoft.com/office/powerpoint/2010/main" val="10493146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6AFFF33-881B-4A9B-8D93-0F3F105155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95" b="95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ADAC4502-01D6-4F6A-BAA2-71C9A6FBF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624" y="1914186"/>
            <a:ext cx="9498307" cy="724692"/>
          </a:xfrm>
        </p:spPr>
        <p:txBody>
          <a:bodyPr/>
          <a:lstStyle/>
          <a:p>
            <a:r>
              <a:rPr lang="en-US" sz="3600" i="1" dirty="0"/>
              <a:t>Project Schedule, it is an </a:t>
            </a:r>
            <a:r>
              <a:rPr lang="en-US" sz="3600" i="1" dirty="0">
                <a:solidFill>
                  <a:srgbClr val="9ACA3C"/>
                </a:solidFill>
                <a:latin typeface="Gotham Medium" panose="02000603030000020004" pitchFamily="2" charset="0"/>
              </a:rPr>
              <a:t>Estimate!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D1E63A-992E-4285-AB0D-0AAAC56792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6474" y="3419474"/>
            <a:ext cx="2638425" cy="26384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C73A16B-4072-455D-84D6-9425A45CC8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6475" y="3419475"/>
            <a:ext cx="19050" cy="1905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DC97E9F-FA80-4D0B-B122-DAF9A89112B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3001"/>
          <a:stretch/>
        </p:blipFill>
        <p:spPr>
          <a:xfrm>
            <a:off x="2320809" y="2638878"/>
            <a:ext cx="7607184" cy="37073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F83D467-7790-4BA7-8D23-DC18AC6B50C7}"/>
              </a:ext>
            </a:extLst>
          </p:cNvPr>
          <p:cNvGrpSpPr/>
          <p:nvPr/>
        </p:nvGrpSpPr>
        <p:grpSpPr>
          <a:xfrm>
            <a:off x="221071" y="2589530"/>
            <a:ext cx="1891428" cy="2575556"/>
            <a:chOff x="5404602" y="3337287"/>
            <a:chExt cx="1891428" cy="2575556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ACEC7CCE-7664-45ED-9A0D-7D2E67D9B156}"/>
                </a:ext>
              </a:extLst>
            </p:cNvPr>
            <p:cNvSpPr/>
            <p:nvPr/>
          </p:nvSpPr>
          <p:spPr>
            <a:xfrm>
              <a:off x="5404602" y="3372220"/>
              <a:ext cx="1891428" cy="2540623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DA84E6D-549E-4CC7-AACF-87A297A1FACE}"/>
                </a:ext>
              </a:extLst>
            </p:cNvPr>
            <p:cNvSpPr txBox="1"/>
            <p:nvPr/>
          </p:nvSpPr>
          <p:spPr>
            <a:xfrm>
              <a:off x="5404602" y="4282503"/>
              <a:ext cx="1891428" cy="144655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sz="2000" dirty="0">
                  <a:latin typeface="Gotham Medium" panose="02000603030000020004" pitchFamily="2" charset="0"/>
                </a:rPr>
                <a:t>Watershed </a:t>
              </a:r>
            </a:p>
            <a:p>
              <a:pPr algn="ctr"/>
              <a:r>
                <a:rPr lang="en-US" sz="2000" dirty="0">
                  <a:latin typeface="Gotham Medium" panose="02000603030000020004" pitchFamily="2" charset="0"/>
                </a:rPr>
                <a:t>Plan - EIS</a:t>
              </a:r>
            </a:p>
            <a:p>
              <a:pPr algn="ctr"/>
              <a:endParaRPr lang="en-US" sz="2800" dirty="0">
                <a:latin typeface="Gotham Medium" panose="02000603030000020004" pitchFamily="2" charset="0"/>
              </a:endParaRPr>
            </a:p>
            <a:p>
              <a:pPr algn="ctr"/>
              <a:r>
                <a:rPr lang="en-US" sz="2000" dirty="0">
                  <a:solidFill>
                    <a:srgbClr val="C00000"/>
                  </a:solidFill>
                  <a:latin typeface="Gotham Bold" pitchFamily="50" charset="0"/>
                </a:rPr>
                <a:t>In Progress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7BDE061-2E11-47A3-9C9B-BC5913614CB5}"/>
                </a:ext>
              </a:extLst>
            </p:cNvPr>
            <p:cNvSpPr txBox="1"/>
            <p:nvPr/>
          </p:nvSpPr>
          <p:spPr>
            <a:xfrm>
              <a:off x="6105155" y="3337287"/>
              <a:ext cx="4349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latin typeface="Gotham Bold" pitchFamily="50" charset="0"/>
                </a:rPr>
                <a:t>3</a:t>
              </a:r>
            </a:p>
          </p:txBody>
        </p:sp>
      </p:grpSp>
      <p:sp>
        <p:nvSpPr>
          <p:cNvPr id="22" name="Title 1">
            <a:extLst>
              <a:ext uri="{FF2B5EF4-FFF2-40B4-BE49-F238E27FC236}">
                <a16:creationId xmlns:a16="http://schemas.microsoft.com/office/drawing/2014/main" id="{C835C0BB-2755-47AE-BBE4-5D021BC02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071" y="1260458"/>
            <a:ext cx="9896356" cy="806938"/>
          </a:xfrm>
        </p:spPr>
        <p:txBody>
          <a:bodyPr/>
          <a:lstStyle/>
          <a:p>
            <a:r>
              <a:rPr lang="en-US" dirty="0"/>
              <a:t>PL-566 Small Watershed Program</a:t>
            </a:r>
          </a:p>
        </p:txBody>
      </p:sp>
    </p:spTree>
    <p:extLst>
      <p:ext uri="{BB962C8B-B14F-4D97-AF65-F5344CB8AC3E}">
        <p14:creationId xmlns:p14="http://schemas.microsoft.com/office/powerpoint/2010/main" val="24032019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6AFFF33-881B-4A9B-8D93-0F3F105155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95" b="95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ADAC4502-01D6-4F6A-BAA2-71C9A6FBF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051" y="1987401"/>
            <a:ext cx="8920570" cy="678939"/>
          </a:xfrm>
        </p:spPr>
        <p:txBody>
          <a:bodyPr/>
          <a:lstStyle/>
          <a:p>
            <a:r>
              <a:rPr lang="en-US" sz="3600" i="1" dirty="0">
                <a:solidFill>
                  <a:srgbClr val="9ACA3C"/>
                </a:solidFill>
                <a:latin typeface="Gotham Bold" pitchFamily="50" charset="0"/>
              </a:rPr>
              <a:t>Projected</a:t>
            </a:r>
            <a:r>
              <a:rPr lang="en-US" sz="3600" i="1" dirty="0">
                <a:latin typeface="Gotham Bold" pitchFamily="50" charset="0"/>
              </a:rPr>
              <a:t> Completion Date:</a:t>
            </a:r>
          </a:p>
          <a:p>
            <a:pPr>
              <a:spcBef>
                <a:spcPts val="1800"/>
              </a:spcBef>
            </a:pPr>
            <a:r>
              <a:rPr lang="en-US" sz="3200" i="1" dirty="0"/>
              <a:t>           </a:t>
            </a:r>
            <a:r>
              <a:rPr lang="en-US" sz="3200" i="1" dirty="0">
                <a:solidFill>
                  <a:schemeClr val="accent5">
                    <a:lumMod val="50000"/>
                  </a:schemeClr>
                </a:solidFill>
              </a:rPr>
              <a:t>“Best Case”                             </a:t>
            </a:r>
            <a:r>
              <a:rPr lang="en-US" sz="3200" i="1" dirty="0">
                <a:solidFill>
                  <a:srgbClr val="FF0000"/>
                </a:solidFill>
              </a:rPr>
              <a:t>“Worst Case”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800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D2C604C-65F3-43D0-8305-FF79BBC80588}"/>
              </a:ext>
            </a:extLst>
          </p:cNvPr>
          <p:cNvSpPr txBox="1">
            <a:spLocks/>
          </p:cNvSpPr>
          <p:nvPr/>
        </p:nvSpPr>
        <p:spPr>
          <a:xfrm>
            <a:off x="4800543" y="4086117"/>
            <a:ext cx="1054058" cy="67893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0079C1"/>
                </a:solidFill>
                <a:latin typeface="Gotham Book" panose="0200060404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tham Book" panose="0200060404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i="1" dirty="0">
                <a:solidFill>
                  <a:srgbClr val="9ACA3C"/>
                </a:solidFill>
              </a:rPr>
              <a:t>vs.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45F36CB-B4A9-580B-4CA4-7CDC698D7D32}"/>
              </a:ext>
            </a:extLst>
          </p:cNvPr>
          <p:cNvGrpSpPr/>
          <p:nvPr/>
        </p:nvGrpSpPr>
        <p:grpSpPr>
          <a:xfrm>
            <a:off x="2012667" y="3318164"/>
            <a:ext cx="1891428" cy="2575556"/>
            <a:chOff x="5404602" y="3337287"/>
            <a:chExt cx="1891428" cy="2575556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20363F87-1938-5588-3BDE-0E070B11C6DB}"/>
                </a:ext>
              </a:extLst>
            </p:cNvPr>
            <p:cNvSpPr/>
            <p:nvPr/>
          </p:nvSpPr>
          <p:spPr>
            <a:xfrm>
              <a:off x="5404602" y="3372220"/>
              <a:ext cx="1891428" cy="2540623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DF97E6C-71BB-8890-C250-58FECBC97B54}"/>
                </a:ext>
              </a:extLst>
            </p:cNvPr>
            <p:cNvSpPr txBox="1"/>
            <p:nvPr/>
          </p:nvSpPr>
          <p:spPr>
            <a:xfrm>
              <a:off x="5404602" y="4282503"/>
              <a:ext cx="1891428" cy="132343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sz="2000" dirty="0">
                  <a:latin typeface="Gotham Medium" panose="02000603030000020004" pitchFamily="2" charset="0"/>
                </a:rPr>
                <a:t>Watershed </a:t>
              </a:r>
            </a:p>
            <a:p>
              <a:pPr algn="ctr"/>
              <a:r>
                <a:rPr lang="en-US" sz="2000" dirty="0">
                  <a:latin typeface="Gotham Medium" panose="02000603030000020004" pitchFamily="2" charset="0"/>
                </a:rPr>
                <a:t>Plan - EIS</a:t>
              </a:r>
              <a:endParaRPr lang="en-US" sz="1000" dirty="0">
                <a:latin typeface="Gotham Medium" panose="02000603030000020004" pitchFamily="2" charset="0"/>
              </a:endParaRPr>
            </a:p>
            <a:p>
              <a:pPr algn="ctr"/>
              <a:r>
                <a:rPr lang="en-US" sz="2000" dirty="0">
                  <a:solidFill>
                    <a:schemeClr val="accent5">
                      <a:lumMod val="50000"/>
                    </a:schemeClr>
                  </a:solidFill>
                  <a:latin typeface="Gotham Bold" pitchFamily="50" charset="0"/>
                </a:rPr>
                <a:t>Estimated December 2025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B050E5F-7814-E111-C2F4-4D7E6C10AE91}"/>
                </a:ext>
              </a:extLst>
            </p:cNvPr>
            <p:cNvSpPr txBox="1"/>
            <p:nvPr/>
          </p:nvSpPr>
          <p:spPr>
            <a:xfrm>
              <a:off x="6105155" y="3337287"/>
              <a:ext cx="4349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latin typeface="Gotham Bold" pitchFamily="50" charset="0"/>
                </a:rPr>
                <a:t>3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9C72974-D302-A6FC-4F0C-DD8F9DFBFF65}"/>
              </a:ext>
            </a:extLst>
          </p:cNvPr>
          <p:cNvGrpSpPr/>
          <p:nvPr/>
        </p:nvGrpSpPr>
        <p:grpSpPr>
          <a:xfrm>
            <a:off x="6731906" y="3335630"/>
            <a:ext cx="1891428" cy="2575556"/>
            <a:chOff x="5404602" y="3337287"/>
            <a:chExt cx="1891428" cy="2575556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AB0CA351-8D39-B45F-CD33-DF79E7AF590F}"/>
                </a:ext>
              </a:extLst>
            </p:cNvPr>
            <p:cNvSpPr/>
            <p:nvPr/>
          </p:nvSpPr>
          <p:spPr>
            <a:xfrm>
              <a:off x="5404602" y="3372220"/>
              <a:ext cx="1891428" cy="2540623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365E875-BE1D-B6E6-A387-41E433B524E5}"/>
                </a:ext>
              </a:extLst>
            </p:cNvPr>
            <p:cNvSpPr txBox="1"/>
            <p:nvPr/>
          </p:nvSpPr>
          <p:spPr>
            <a:xfrm>
              <a:off x="5404602" y="4282503"/>
              <a:ext cx="1891428" cy="132343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sz="2000" dirty="0">
                  <a:latin typeface="Gotham Medium" panose="02000603030000020004" pitchFamily="2" charset="0"/>
                </a:rPr>
                <a:t>Watershed </a:t>
              </a:r>
            </a:p>
            <a:p>
              <a:pPr algn="ctr"/>
              <a:r>
                <a:rPr lang="en-US" sz="2000" dirty="0">
                  <a:latin typeface="Gotham Medium" panose="02000603030000020004" pitchFamily="2" charset="0"/>
                </a:rPr>
                <a:t>Plan - EIS</a:t>
              </a:r>
              <a:endParaRPr lang="en-US" sz="1000" dirty="0">
                <a:latin typeface="Gotham Medium" panose="02000603030000020004" pitchFamily="2" charset="0"/>
              </a:endParaRPr>
            </a:p>
            <a:p>
              <a:pPr algn="ctr"/>
              <a:r>
                <a:rPr lang="en-US" sz="2000" dirty="0">
                  <a:solidFill>
                    <a:srgbClr val="C00000"/>
                  </a:solidFill>
                  <a:latin typeface="Gotham Bold" pitchFamily="50" charset="0"/>
                </a:rPr>
                <a:t>Estimated </a:t>
              </a:r>
            </a:p>
            <a:p>
              <a:pPr algn="ctr"/>
              <a:r>
                <a:rPr lang="en-US" sz="2000" dirty="0">
                  <a:solidFill>
                    <a:srgbClr val="C00000"/>
                  </a:solidFill>
                  <a:latin typeface="Gotham Bold" pitchFamily="50" charset="0"/>
                </a:rPr>
                <a:t>April 2027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487E3F9-A117-0ADA-BDD5-45B5EA1C6827}"/>
                </a:ext>
              </a:extLst>
            </p:cNvPr>
            <p:cNvSpPr txBox="1"/>
            <p:nvPr/>
          </p:nvSpPr>
          <p:spPr>
            <a:xfrm>
              <a:off x="6105155" y="3337287"/>
              <a:ext cx="4349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latin typeface="Gotham Bold" pitchFamily="50" charset="0"/>
                </a:rPr>
                <a:t>3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E6977064-6A97-4297-BCAF-308198973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071" y="1260458"/>
            <a:ext cx="9896356" cy="806938"/>
          </a:xfrm>
        </p:spPr>
        <p:txBody>
          <a:bodyPr/>
          <a:lstStyle/>
          <a:p>
            <a:r>
              <a:rPr lang="en-US" dirty="0"/>
              <a:t>PL-566 Small Watershed Program</a:t>
            </a:r>
          </a:p>
        </p:txBody>
      </p:sp>
    </p:spTree>
    <p:extLst>
      <p:ext uri="{BB962C8B-B14F-4D97-AF65-F5344CB8AC3E}">
        <p14:creationId xmlns:p14="http://schemas.microsoft.com/office/powerpoint/2010/main" val="41641950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8F6C5-3FB9-4789-9772-650C5241B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160" y="1755295"/>
            <a:ext cx="6727241" cy="855446"/>
          </a:xfrm>
        </p:spPr>
        <p:txBody>
          <a:bodyPr/>
          <a:lstStyle/>
          <a:p>
            <a:r>
              <a:rPr lang="en-US" sz="4800" dirty="0">
                <a:latin typeface="Gotham" panose="02000604040000090004" pitchFamily="50" charset="0"/>
              </a:rPr>
              <a:t>Plan Implementation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DC0043-5DC6-005E-61A5-F3CAB9B7D57A}"/>
              </a:ext>
            </a:extLst>
          </p:cNvPr>
          <p:cNvSpPr txBox="1"/>
          <p:nvPr/>
        </p:nvSpPr>
        <p:spPr>
          <a:xfrm>
            <a:off x="2412109" y="3285271"/>
            <a:ext cx="433699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i="1" dirty="0">
                <a:solidFill>
                  <a:schemeClr val="bg1"/>
                </a:solidFill>
                <a:latin typeface="Gotham Bold" pitchFamily="50" charset="0"/>
              </a:rPr>
              <a:t>“Breakout”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45CE4-4C1E-953C-F7DE-7265EC05A335}"/>
              </a:ext>
            </a:extLst>
          </p:cNvPr>
          <p:cNvGrpSpPr/>
          <p:nvPr/>
        </p:nvGrpSpPr>
        <p:grpSpPr>
          <a:xfrm>
            <a:off x="229160" y="2670715"/>
            <a:ext cx="1891428" cy="2575556"/>
            <a:chOff x="7727430" y="3337287"/>
            <a:chExt cx="1891428" cy="2575556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8CAC5D88-FE0A-E8C4-52EF-DF442900403B}"/>
                </a:ext>
              </a:extLst>
            </p:cNvPr>
            <p:cNvSpPr/>
            <p:nvPr/>
          </p:nvSpPr>
          <p:spPr>
            <a:xfrm>
              <a:off x="7727430" y="3372220"/>
              <a:ext cx="1891428" cy="2540623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10F1AC3-75EB-D1B1-12CF-B224906EFBD2}"/>
                </a:ext>
              </a:extLst>
            </p:cNvPr>
            <p:cNvSpPr txBox="1"/>
            <p:nvPr/>
          </p:nvSpPr>
          <p:spPr>
            <a:xfrm>
              <a:off x="7727430" y="4128615"/>
              <a:ext cx="189142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dirty="0">
                  <a:latin typeface="Gotham Medium" panose="02000603030000020004" pitchFamily="2" charset="0"/>
                </a:rPr>
                <a:t>Implement Watershed </a:t>
              </a:r>
            </a:p>
            <a:p>
              <a:pPr algn="ctr"/>
              <a:r>
                <a:rPr lang="en-US" sz="2000" dirty="0">
                  <a:latin typeface="Gotham Medium" panose="02000603030000020004" pitchFamily="2" charset="0"/>
                </a:rPr>
                <a:t>Plan - EIS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8BBE0F7-1651-C62A-7C26-2166B98223E6}"/>
                </a:ext>
              </a:extLst>
            </p:cNvPr>
            <p:cNvSpPr txBox="1"/>
            <p:nvPr/>
          </p:nvSpPr>
          <p:spPr>
            <a:xfrm>
              <a:off x="8438398" y="3337287"/>
              <a:ext cx="4349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Gotham Bold" pitchFamily="50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15479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PL-566 </a:t>
            </a:r>
            <a:br>
              <a:rPr lang="en-US" dirty="0"/>
            </a:br>
            <a:r>
              <a:rPr lang="en-US" dirty="0"/>
              <a:t>Small Watershed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8158" y="2625833"/>
            <a:ext cx="8138148" cy="4815958"/>
          </a:xfrm>
        </p:spPr>
        <p:txBody>
          <a:bodyPr/>
          <a:lstStyle/>
          <a:p>
            <a:r>
              <a:rPr lang="en-US" sz="3600" i="1" dirty="0">
                <a:solidFill>
                  <a:srgbClr val="9ACA3C"/>
                </a:solidFill>
                <a:latin typeface="Gotham Medium" panose="02000603030000020004" pitchFamily="2" charset="0"/>
              </a:rPr>
              <a:t>Takeaway points…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400" dirty="0"/>
              <a:t>Design/Construction Plans; NRCS </a:t>
            </a:r>
            <a:r>
              <a:rPr lang="en-US" sz="2400" dirty="0">
                <a:solidFill>
                  <a:srgbClr val="9ACA3C"/>
                </a:solidFill>
              </a:rPr>
              <a:t>or</a:t>
            </a:r>
            <a:r>
              <a:rPr lang="en-US" sz="2400" dirty="0"/>
              <a:t> Sponsor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400" dirty="0"/>
              <a:t>Land Rights/Easements/Permits; Sponsor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400" dirty="0"/>
              <a:t>Construction Funding; NRCS </a:t>
            </a:r>
            <a:r>
              <a:rPr lang="en-US" sz="2400" dirty="0">
                <a:solidFill>
                  <a:srgbClr val="9ACA3C"/>
                </a:solidFill>
              </a:rPr>
              <a:t>&amp;</a:t>
            </a:r>
            <a:r>
              <a:rPr lang="en-US" sz="2400" dirty="0"/>
              <a:t> Sponsor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400" dirty="0"/>
              <a:t>O&amp;M Plan/Agreement; NRCS </a:t>
            </a:r>
            <a:r>
              <a:rPr lang="en-US" sz="2400" dirty="0">
                <a:solidFill>
                  <a:srgbClr val="9ACA3C"/>
                </a:solidFill>
              </a:rPr>
              <a:t>&amp;</a:t>
            </a:r>
            <a:r>
              <a:rPr lang="en-US" sz="2400" dirty="0"/>
              <a:t> Sponsor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400" dirty="0"/>
              <a:t>Project Agreement for Construction; NRCS </a:t>
            </a:r>
            <a:r>
              <a:rPr lang="en-US" sz="2400" dirty="0">
                <a:solidFill>
                  <a:srgbClr val="9ACA3C"/>
                </a:solidFill>
              </a:rPr>
              <a:t>&amp;</a:t>
            </a:r>
            <a:r>
              <a:rPr lang="en-US" sz="2400" dirty="0"/>
              <a:t> Sponsor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400" dirty="0"/>
              <a:t>Pump Plant and Lateral Construction; NRCS </a:t>
            </a:r>
            <a:r>
              <a:rPr lang="en-US" sz="2400" dirty="0">
                <a:solidFill>
                  <a:srgbClr val="9ACA3C"/>
                </a:solidFill>
              </a:rPr>
              <a:t>or</a:t>
            </a:r>
            <a:r>
              <a:rPr lang="en-US" sz="2400" dirty="0"/>
              <a:t> Sponsor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6AFFF33-881B-4A9B-8D93-0F3F105155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95" b="95"/>
          <a:stretch>
            <a:fillRect/>
          </a:stretch>
        </p:blipFill>
        <p:spPr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35071FA-9733-8443-0224-9D23862D86D4}"/>
              </a:ext>
            </a:extLst>
          </p:cNvPr>
          <p:cNvGrpSpPr/>
          <p:nvPr/>
        </p:nvGrpSpPr>
        <p:grpSpPr>
          <a:xfrm>
            <a:off x="232768" y="2747628"/>
            <a:ext cx="1891428" cy="2575556"/>
            <a:chOff x="7727430" y="3337287"/>
            <a:chExt cx="1891428" cy="257555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ADA94F21-CD32-503F-071F-D53FD81A8B9B}"/>
                </a:ext>
              </a:extLst>
            </p:cNvPr>
            <p:cNvSpPr/>
            <p:nvPr/>
          </p:nvSpPr>
          <p:spPr>
            <a:xfrm>
              <a:off x="7727430" y="3372220"/>
              <a:ext cx="1891428" cy="2540623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FF742F-ECC1-C6E2-9A8C-308BC0F1317C}"/>
                </a:ext>
              </a:extLst>
            </p:cNvPr>
            <p:cNvSpPr txBox="1"/>
            <p:nvPr/>
          </p:nvSpPr>
          <p:spPr>
            <a:xfrm>
              <a:off x="7727430" y="4128615"/>
              <a:ext cx="189142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dirty="0">
                  <a:latin typeface="Gotham Medium" panose="02000603030000020004" pitchFamily="2" charset="0"/>
                </a:rPr>
                <a:t>Implement Watershed Plan - EIS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007649-FF0A-B512-D762-31BA124F27F1}"/>
                </a:ext>
              </a:extLst>
            </p:cNvPr>
            <p:cNvSpPr txBox="1"/>
            <p:nvPr/>
          </p:nvSpPr>
          <p:spPr>
            <a:xfrm>
              <a:off x="8438398" y="3337287"/>
              <a:ext cx="4349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Gotham Bold" pitchFamily="50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657912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PL-566 </a:t>
            </a:r>
            <a:br>
              <a:rPr lang="en-US" dirty="0"/>
            </a:br>
            <a:r>
              <a:rPr lang="en-US" dirty="0"/>
              <a:t>Small Watershed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6800" y="2653252"/>
            <a:ext cx="7470463" cy="4815958"/>
          </a:xfrm>
        </p:spPr>
        <p:txBody>
          <a:bodyPr/>
          <a:lstStyle/>
          <a:p>
            <a:r>
              <a:rPr lang="en-US" sz="3200" i="1" dirty="0">
                <a:solidFill>
                  <a:srgbClr val="9ACA3C"/>
                </a:solidFill>
                <a:latin typeface="Gotham Medium" panose="02000603030000020004" pitchFamily="2" charset="0"/>
              </a:rPr>
              <a:t>Activities</a:t>
            </a:r>
            <a:r>
              <a:rPr lang="en-US" sz="3200" i="1" dirty="0"/>
              <a:t> already contributing to Step 4!!</a:t>
            </a:r>
          </a:p>
          <a:p>
            <a:pPr marL="461963" indent="-461963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9ACA3C"/>
                </a:solidFill>
                <a:latin typeface="Gotham Medium" panose="02000603030000020004" pitchFamily="2" charset="0"/>
              </a:rPr>
              <a:t>Completed</a:t>
            </a:r>
            <a:r>
              <a:rPr lang="en-US" sz="2400" dirty="0"/>
              <a:t> Design work and Construction Plans for Pump Plants and Pipeline Laterals.</a:t>
            </a:r>
          </a:p>
          <a:p>
            <a:pPr marL="461963" indent="-461963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9ACA3C"/>
                </a:solidFill>
                <a:latin typeface="Gotham Medium" panose="02000603030000020004" pitchFamily="2" charset="0"/>
              </a:rPr>
              <a:t>Land Rights and Easements </a:t>
            </a:r>
            <a:r>
              <a:rPr lang="en-US" sz="2400" dirty="0"/>
              <a:t>for Construction.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6AFFF33-881B-4A9B-8D93-0F3F105155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95" b="95"/>
          <a:stretch>
            <a:fillRect/>
          </a:stretch>
        </p:blipFill>
        <p:spPr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18560B3-854D-3514-0844-6AC55C6482D0}"/>
              </a:ext>
            </a:extLst>
          </p:cNvPr>
          <p:cNvGrpSpPr/>
          <p:nvPr/>
        </p:nvGrpSpPr>
        <p:grpSpPr>
          <a:xfrm>
            <a:off x="232768" y="2747628"/>
            <a:ext cx="1891428" cy="2575556"/>
            <a:chOff x="7727430" y="3337287"/>
            <a:chExt cx="1891428" cy="257555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A2E10F5-FB50-9811-40A9-952D2568171F}"/>
                </a:ext>
              </a:extLst>
            </p:cNvPr>
            <p:cNvSpPr/>
            <p:nvPr/>
          </p:nvSpPr>
          <p:spPr>
            <a:xfrm>
              <a:off x="7727430" y="3372220"/>
              <a:ext cx="1891428" cy="2540623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CA76517-1514-6235-B24B-521802C25C54}"/>
                </a:ext>
              </a:extLst>
            </p:cNvPr>
            <p:cNvSpPr txBox="1"/>
            <p:nvPr/>
          </p:nvSpPr>
          <p:spPr>
            <a:xfrm>
              <a:off x="7727430" y="4128615"/>
              <a:ext cx="189142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dirty="0">
                  <a:latin typeface="Gotham Medium" panose="02000603030000020004" pitchFamily="2" charset="0"/>
                </a:rPr>
                <a:t>Implement Watershed Plan - EIS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80BB0BD-E241-07A1-8057-119101C254CC}"/>
                </a:ext>
              </a:extLst>
            </p:cNvPr>
            <p:cNvSpPr txBox="1"/>
            <p:nvPr/>
          </p:nvSpPr>
          <p:spPr>
            <a:xfrm>
              <a:off x="8438398" y="3337287"/>
              <a:ext cx="4349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Gotham Bold" pitchFamily="50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58373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2CB0338-CBFB-4B48-91BC-BB69A490A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75873"/>
            <a:ext cx="6926365" cy="4114799"/>
          </a:xfrm>
        </p:spPr>
        <p:txBody>
          <a:bodyPr anchor="ctr"/>
          <a:lstStyle/>
          <a:p>
            <a:pPr algn="ctr"/>
            <a:r>
              <a:rPr lang="en-US" sz="7200" dirty="0">
                <a:latin typeface="Gotham" panose="02000604040000090004" pitchFamily="50" charset="0"/>
              </a:rPr>
              <a:t>Questions</a:t>
            </a:r>
            <a:br>
              <a:rPr lang="en-US" dirty="0"/>
            </a:br>
            <a:endParaRPr lang="en-US" sz="20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BA3608-9F4C-4B51-91F9-DE6BD943F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2655" y="2592752"/>
            <a:ext cx="2701053" cy="270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069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PL-566 </a:t>
            </a:r>
            <a:br>
              <a:rPr lang="en-US" dirty="0"/>
            </a:br>
            <a:r>
              <a:rPr lang="en-US" dirty="0"/>
              <a:t>Small Watershed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1795"/>
            <a:ext cx="8969062" cy="4736205"/>
          </a:xfrm>
        </p:spPr>
        <p:txBody>
          <a:bodyPr/>
          <a:lstStyle/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We’re here to describe how the Small Watershed Program </a:t>
            </a:r>
            <a:r>
              <a:rPr lang="en-US" sz="3200" dirty="0">
                <a:solidFill>
                  <a:srgbClr val="9ACA3C"/>
                </a:solidFill>
                <a:latin typeface="Gotham Medium" panose="02000603030000020004" pitchFamily="2" charset="0"/>
              </a:rPr>
              <a:t>fits in 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to all the work completed so far.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D20FCA43-DC1D-438C-8F65-8A0039A6C0D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" r="13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27579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8F6C5-3FB9-4789-9772-650C5241B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888" y="1840077"/>
            <a:ext cx="7265124" cy="3177845"/>
          </a:xfrm>
        </p:spPr>
        <p:txBody>
          <a:bodyPr/>
          <a:lstStyle/>
          <a:p>
            <a:r>
              <a:rPr lang="en-US" dirty="0"/>
              <a:t>PL-566 </a:t>
            </a:r>
            <a:br>
              <a:rPr lang="en-US" dirty="0"/>
            </a:br>
            <a:r>
              <a:rPr lang="en-US" dirty="0"/>
              <a:t>Small Watershed Program</a:t>
            </a:r>
            <a:br>
              <a:rPr lang="en-US" dirty="0"/>
            </a:br>
            <a:br>
              <a:rPr lang="en-US" sz="2800" dirty="0"/>
            </a:br>
            <a:r>
              <a:rPr lang="en-US" sz="2800" dirty="0">
                <a:latin typeface="Gotham Medium" panose="02000603030000020004" pitchFamily="2" charset="0"/>
              </a:rPr>
              <a:t>Larry Johnson, P.E.</a:t>
            </a:r>
            <a:br>
              <a:rPr lang="en-US" sz="3600" dirty="0"/>
            </a:br>
            <a:r>
              <a:rPr lang="en-US" sz="2400" i="1" dirty="0">
                <a:latin typeface="Gotham" panose="02000604040000090004" pitchFamily="50" charset="0"/>
              </a:rPr>
              <a:t>State Conservation Engineer &amp;</a:t>
            </a:r>
            <a:br>
              <a:rPr lang="en-US" sz="2400" i="1" dirty="0">
                <a:latin typeface="Gotham" panose="02000604040000090004" pitchFamily="50" charset="0"/>
              </a:rPr>
            </a:br>
            <a:r>
              <a:rPr lang="en-US" sz="2400" i="1" dirty="0">
                <a:latin typeface="Gotham" panose="02000604040000090004" pitchFamily="50" charset="0"/>
              </a:rPr>
              <a:t>Small Watershed Program Manager</a:t>
            </a:r>
            <a:endParaRPr lang="en-US" sz="3600" i="1" dirty="0">
              <a:latin typeface="Gotham" panose="0200060404000009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318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56594"/>
            <a:ext cx="8969062" cy="1360141"/>
          </a:xfrm>
        </p:spPr>
        <p:txBody>
          <a:bodyPr/>
          <a:lstStyle/>
          <a:p>
            <a:r>
              <a:rPr lang="en-US" dirty="0"/>
              <a:t>PL-566 </a:t>
            </a:r>
            <a:br>
              <a:rPr lang="en-US" dirty="0"/>
            </a:br>
            <a:r>
              <a:rPr lang="en-US" dirty="0"/>
              <a:t>Small Watershed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16736"/>
            <a:ext cx="8969062" cy="4341264"/>
          </a:xfrm>
        </p:spPr>
        <p:txBody>
          <a:bodyPr/>
          <a:lstStyle/>
          <a:p>
            <a:r>
              <a:rPr lang="en-US" sz="3600" i="1" dirty="0">
                <a:latin typeface="Gotham Bold" pitchFamily="50" charset="0"/>
              </a:rPr>
              <a:t>Overview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NRCS </a:t>
            </a:r>
            <a:r>
              <a:rPr lang="en-US" sz="3600" dirty="0">
                <a:solidFill>
                  <a:srgbClr val="9ACA3C"/>
                </a:solidFill>
                <a:latin typeface="Gotham Medium" panose="02000603030000020004" pitchFamily="2" charset="0"/>
              </a:rPr>
              <a:t>cooperates </a:t>
            </a:r>
            <a:r>
              <a:rPr lang="en-US" sz="3600" dirty="0"/>
              <a:t>with States and local agencies (Sponsor) to </a:t>
            </a:r>
            <a:r>
              <a:rPr lang="en-US" sz="3600" dirty="0">
                <a:solidFill>
                  <a:srgbClr val="9ACA3C"/>
                </a:solidFill>
                <a:latin typeface="Gotham Medium" panose="02000603030000020004" pitchFamily="2" charset="0"/>
              </a:rPr>
              <a:t>develop</a:t>
            </a:r>
            <a:r>
              <a:rPr lang="en-US" sz="3600" dirty="0">
                <a:latin typeface="Gotham Bold" pitchFamily="50" charset="0"/>
              </a:rPr>
              <a:t> </a:t>
            </a:r>
            <a:r>
              <a:rPr lang="en-US" sz="3600" dirty="0"/>
              <a:t>a watershed plan and to implement approved activities.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9ACA3C"/>
                </a:solidFill>
                <a:latin typeface="Gotham Medium" panose="02000603030000020004" pitchFamily="2" charset="0"/>
              </a:rPr>
              <a:t>ECBID is </a:t>
            </a:r>
            <a:r>
              <a:rPr lang="en-US" sz="3600" dirty="0"/>
              <a:t>the Project Sponsor.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D20FCA43-DC1D-438C-8F65-8A0039A6C0D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" r="13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59173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56594"/>
            <a:ext cx="8969062" cy="1129405"/>
          </a:xfrm>
        </p:spPr>
        <p:txBody>
          <a:bodyPr/>
          <a:lstStyle/>
          <a:p>
            <a:r>
              <a:rPr lang="en-US" dirty="0"/>
              <a:t>PL-566 </a:t>
            </a:r>
            <a:br>
              <a:rPr lang="en-US" dirty="0"/>
            </a:br>
            <a:r>
              <a:rPr lang="en-US" dirty="0"/>
              <a:t>Small Watershed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562855"/>
            <a:ext cx="8969062" cy="4166075"/>
          </a:xfrm>
        </p:spPr>
        <p:txBody>
          <a:bodyPr/>
          <a:lstStyle/>
          <a:p>
            <a:r>
              <a:rPr lang="en-US" sz="3600" i="1" dirty="0">
                <a:latin typeface="Gotham Bold" pitchFamily="50" charset="0"/>
              </a:rPr>
              <a:t>Project Sponsor and NRCS Partnership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NRCS and the Project Sponsor </a:t>
            </a:r>
            <a:r>
              <a:rPr lang="en-US" sz="3600" dirty="0">
                <a:solidFill>
                  <a:srgbClr val="9ACA3C"/>
                </a:solidFill>
                <a:latin typeface="Gotham Medium" panose="02000603030000020004" pitchFamily="2" charset="0"/>
              </a:rPr>
              <a:t>collaborate</a:t>
            </a:r>
            <a:r>
              <a:rPr lang="en-US" sz="3600" dirty="0">
                <a:latin typeface="Gotham Medium" panose="02000603030000020004" pitchFamily="2" charset="0"/>
              </a:rPr>
              <a:t> </a:t>
            </a:r>
            <a:r>
              <a:rPr lang="en-US" sz="3600" dirty="0"/>
              <a:t>though the entire process.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NRCS and Sponsor </a:t>
            </a:r>
            <a:r>
              <a:rPr lang="en-US" sz="3600" dirty="0">
                <a:solidFill>
                  <a:srgbClr val="9ACA3C"/>
                </a:solidFill>
                <a:latin typeface="Gotham Medium" panose="02000603030000020004" pitchFamily="2" charset="0"/>
              </a:rPr>
              <a:t>have</a:t>
            </a:r>
            <a:r>
              <a:rPr lang="en-US" sz="3600" dirty="0">
                <a:solidFill>
                  <a:srgbClr val="9ACA3C"/>
                </a:solidFill>
              </a:rPr>
              <a:t> </a:t>
            </a:r>
            <a:r>
              <a:rPr lang="en-US" sz="3600" dirty="0"/>
              <a:t>defined </a:t>
            </a:r>
            <a:r>
              <a:rPr lang="en-US" sz="3600" dirty="0">
                <a:solidFill>
                  <a:srgbClr val="9ACA3C"/>
                </a:solidFill>
                <a:latin typeface="Gotham Medium" panose="02000603030000020004" pitchFamily="2" charset="0"/>
              </a:rPr>
              <a:t>roles and responsibilities</a:t>
            </a:r>
            <a:r>
              <a:rPr lang="en-US" sz="3600" dirty="0"/>
              <a:t>.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D20FCA43-DC1D-438C-8F65-8A0039A6C0D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" r="13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78145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56594"/>
            <a:ext cx="8969062" cy="1129405"/>
          </a:xfrm>
        </p:spPr>
        <p:txBody>
          <a:bodyPr/>
          <a:lstStyle/>
          <a:p>
            <a:r>
              <a:rPr lang="en-US" dirty="0"/>
              <a:t>PL-566 </a:t>
            </a:r>
            <a:br>
              <a:rPr lang="en-US" dirty="0"/>
            </a:br>
            <a:r>
              <a:rPr lang="en-US" dirty="0"/>
              <a:t>Small Watershed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562855"/>
            <a:ext cx="8969062" cy="4166075"/>
          </a:xfrm>
        </p:spPr>
        <p:txBody>
          <a:bodyPr/>
          <a:lstStyle/>
          <a:p>
            <a:r>
              <a:rPr lang="en-US" sz="3600" i="1" dirty="0">
                <a:latin typeface="Gotham Bold" pitchFamily="50" charset="0"/>
              </a:rPr>
              <a:t>Project Sponsor and NRCS Partnership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NRCS </a:t>
            </a:r>
            <a:r>
              <a:rPr lang="en-US" sz="3600" dirty="0">
                <a:solidFill>
                  <a:srgbClr val="9ACA3C"/>
                </a:solidFill>
                <a:latin typeface="Gotham Medium" panose="02000603030000020004" pitchFamily="2" charset="0"/>
              </a:rPr>
              <a:t>does not </a:t>
            </a:r>
            <a:r>
              <a:rPr lang="en-US" sz="3600" dirty="0"/>
              <a:t>work with </a:t>
            </a:r>
            <a:r>
              <a:rPr lang="en-US" sz="3600" dirty="0">
                <a:solidFill>
                  <a:srgbClr val="9ACA3C"/>
                </a:solidFill>
                <a:latin typeface="Gotham Medium" panose="02000603030000020004" pitchFamily="2" charset="0"/>
              </a:rPr>
              <a:t>private landowners </a:t>
            </a:r>
            <a:r>
              <a:rPr lang="en-US" sz="3600" dirty="0"/>
              <a:t>through this program. 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9ACA3C"/>
                </a:solidFill>
                <a:latin typeface="Gotham Medium" panose="02000603030000020004" pitchFamily="2" charset="0"/>
              </a:rPr>
              <a:t>When necessary</a:t>
            </a:r>
            <a:r>
              <a:rPr lang="en-US" sz="3600" dirty="0"/>
              <a:t>, the Project Sponsor will.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D20FCA43-DC1D-438C-8F65-8A0039A6C0D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" r="13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01154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56594"/>
            <a:ext cx="8969062" cy="1129405"/>
          </a:xfrm>
        </p:spPr>
        <p:txBody>
          <a:bodyPr/>
          <a:lstStyle/>
          <a:p>
            <a:r>
              <a:rPr lang="en-US" dirty="0"/>
              <a:t>PL-566 </a:t>
            </a:r>
            <a:br>
              <a:rPr lang="en-US" dirty="0"/>
            </a:br>
            <a:r>
              <a:rPr lang="en-US" dirty="0"/>
              <a:t>Small Watershed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562855"/>
            <a:ext cx="8969062" cy="4166075"/>
          </a:xfrm>
        </p:spPr>
        <p:txBody>
          <a:bodyPr/>
          <a:lstStyle/>
          <a:p>
            <a:r>
              <a:rPr lang="en-US" sz="3600" i="1" dirty="0">
                <a:latin typeface="Gotham Bold" pitchFamily="50" charset="0"/>
              </a:rPr>
              <a:t>Project Sponsor and NRCS Partnership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All NRCS </a:t>
            </a:r>
            <a:r>
              <a:rPr lang="en-US" sz="3600" dirty="0">
                <a:solidFill>
                  <a:srgbClr val="9ACA3C"/>
                </a:solidFill>
                <a:latin typeface="Gotham Medium" panose="02000603030000020004" pitchFamily="2" charset="0"/>
              </a:rPr>
              <a:t>$$$$$ </a:t>
            </a:r>
            <a:r>
              <a:rPr lang="en-US" sz="3600" dirty="0"/>
              <a:t>will go to the </a:t>
            </a:r>
            <a:r>
              <a:rPr lang="en-US" sz="3600" dirty="0">
                <a:solidFill>
                  <a:srgbClr val="9ACA3C"/>
                </a:solidFill>
                <a:latin typeface="Gotham Medium" panose="02000603030000020004" pitchFamily="2" charset="0"/>
              </a:rPr>
              <a:t>Sponsor</a:t>
            </a:r>
            <a:r>
              <a:rPr lang="en-US" sz="3600" dirty="0"/>
              <a:t> for:</a:t>
            </a:r>
          </a:p>
          <a:p>
            <a:pPr marL="1143000" lvl="1" indent="-45720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en-US" sz="3600" dirty="0">
                <a:solidFill>
                  <a:srgbClr val="0079C1"/>
                </a:solidFill>
              </a:rPr>
              <a:t>Watershed Plan Development (</a:t>
            </a:r>
            <a:r>
              <a:rPr lang="en-US" sz="3600" dirty="0">
                <a:solidFill>
                  <a:srgbClr val="9ACA3C"/>
                </a:solidFill>
                <a:latin typeface="Gotham Medium" panose="02000603030000020004" pitchFamily="2" charset="0"/>
              </a:rPr>
              <a:t>100%</a:t>
            </a:r>
            <a:r>
              <a:rPr lang="en-US" sz="3600" dirty="0">
                <a:solidFill>
                  <a:srgbClr val="0079C1"/>
                </a:solidFill>
              </a:rPr>
              <a:t>)</a:t>
            </a:r>
          </a:p>
          <a:p>
            <a:pPr marL="1143000" lvl="1" indent="-45720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en-US" sz="3600" dirty="0">
                <a:solidFill>
                  <a:srgbClr val="0079C1"/>
                </a:solidFill>
              </a:rPr>
              <a:t>Construction (</a:t>
            </a:r>
            <a:r>
              <a:rPr lang="en-US" sz="3600" dirty="0">
                <a:solidFill>
                  <a:srgbClr val="9ACA3C"/>
                </a:solidFill>
                <a:latin typeface="Gotham Medium" panose="02000603030000020004" pitchFamily="2" charset="0"/>
              </a:rPr>
              <a:t>Up to 75%</a:t>
            </a:r>
            <a:r>
              <a:rPr lang="en-US" sz="3600" dirty="0">
                <a:solidFill>
                  <a:srgbClr val="0079C1"/>
                </a:solidFill>
              </a:rPr>
              <a:t>)</a:t>
            </a:r>
            <a:endParaRPr lang="en-US" sz="3600" dirty="0">
              <a:solidFill>
                <a:srgbClr val="9ACA3C"/>
              </a:solidFill>
              <a:latin typeface="Gotham Medium" panose="02000603030000020004" pitchFamily="2" charset="0"/>
            </a:endParaRP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D20FCA43-DC1D-438C-8F65-8A0039A6C0D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" r="13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92838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PL-566 </a:t>
            </a:r>
            <a:br>
              <a:rPr lang="en-US" dirty="0"/>
            </a:br>
            <a:r>
              <a:rPr lang="en-US" dirty="0"/>
              <a:t>Small Watershed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97921"/>
            <a:ext cx="8969062" cy="4260079"/>
          </a:xfrm>
        </p:spPr>
        <p:txBody>
          <a:bodyPr/>
          <a:lstStyle/>
          <a:p>
            <a:r>
              <a:rPr lang="en-US" sz="3600" i="1" dirty="0">
                <a:latin typeface="Gotham Bold" pitchFamily="50" charset="0"/>
              </a:rPr>
              <a:t>Current Funding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9ACA3C"/>
                </a:solidFill>
                <a:latin typeface="Gotham Medium" panose="02000603030000020004" pitchFamily="2" charset="0"/>
              </a:rPr>
              <a:t>$765,000 </a:t>
            </a:r>
            <a:r>
              <a:rPr lang="en-US" sz="3600" dirty="0"/>
              <a:t>have been provided to NRCS to complete a Watershed Plan.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Construction Funds </a:t>
            </a:r>
            <a:r>
              <a:rPr lang="en-US" sz="3600" dirty="0">
                <a:solidFill>
                  <a:srgbClr val="9ACA3C"/>
                </a:solidFill>
                <a:latin typeface="Gotham Medium" panose="02000603030000020004" pitchFamily="2" charset="0"/>
              </a:rPr>
              <a:t>cannot </a:t>
            </a:r>
            <a:r>
              <a:rPr lang="en-US" sz="3600" dirty="0"/>
              <a:t>be requested until the Watershed Plan has been </a:t>
            </a:r>
            <a:r>
              <a:rPr lang="en-US" sz="3600" dirty="0">
                <a:solidFill>
                  <a:srgbClr val="9ACA3C"/>
                </a:solidFill>
                <a:latin typeface="Gotham Medium" panose="02000603030000020004" pitchFamily="2" charset="0"/>
              </a:rPr>
              <a:t>approved.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D20FCA43-DC1D-438C-8F65-8A0039A6C0D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" r="13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22122156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6338</TotalTime>
  <Words>677</Words>
  <Application>Microsoft Office PowerPoint</Application>
  <PresentationFormat>Widescreen</PresentationFormat>
  <Paragraphs>175</Paragraphs>
  <Slides>26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Calibri</vt:lpstr>
      <vt:lpstr>Gotham</vt:lpstr>
      <vt:lpstr>Gotham Bold</vt:lpstr>
      <vt:lpstr>Gotham Book</vt:lpstr>
      <vt:lpstr>Gotham Medium</vt:lpstr>
      <vt:lpstr>Wingdings</vt:lpstr>
      <vt:lpstr>Master Layout</vt:lpstr>
      <vt:lpstr>PL-566  Small Watershed Program  Roylene Comes at Night  NRCS-WA State Conservationist</vt:lpstr>
      <vt:lpstr>PL-566  Small Watershed Program</vt:lpstr>
      <vt:lpstr>PL-566  Small Watershed Program</vt:lpstr>
      <vt:lpstr>PL-566  Small Watershed Program  Larry Johnson, P.E. State Conservation Engineer &amp; Small Watershed Program Manager</vt:lpstr>
      <vt:lpstr>PL-566  Small Watershed Program</vt:lpstr>
      <vt:lpstr>PL-566  Small Watershed Program</vt:lpstr>
      <vt:lpstr>PL-566  Small Watershed Program</vt:lpstr>
      <vt:lpstr>PL-566  Small Watershed Program</vt:lpstr>
      <vt:lpstr>PL-566  Small Watershed Program</vt:lpstr>
      <vt:lpstr>PL-566  Small Watershed Program  So, where are we at today?</vt:lpstr>
      <vt:lpstr>PL-566  Small Watershed Program</vt:lpstr>
      <vt:lpstr>PL-566 Small  Watershed Program</vt:lpstr>
      <vt:lpstr>PL-566 Small  Watershed Program</vt:lpstr>
      <vt:lpstr>PL-566 Small  Watershed Program</vt:lpstr>
      <vt:lpstr>PL-566 Small  Watershed Program</vt:lpstr>
      <vt:lpstr>Watershed Plan-EIS</vt:lpstr>
      <vt:lpstr>PL-566 Small Watershed Program</vt:lpstr>
      <vt:lpstr>PL-566 Small Watershed Program</vt:lpstr>
      <vt:lpstr>PL-566 Small Watershed Program</vt:lpstr>
      <vt:lpstr>PL-566  Small Watershed Program</vt:lpstr>
      <vt:lpstr>PL-566 Small Watershed Program</vt:lpstr>
      <vt:lpstr>PL-566 Small Watershed Program</vt:lpstr>
      <vt:lpstr>Plan Implementation </vt:lpstr>
      <vt:lpstr>PL-566  Small Watershed Program</vt:lpstr>
      <vt:lpstr>PL-566  Small Watershed Program</vt:lpstr>
      <vt:lpstr>Questions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 Gallahan</dc:creator>
  <cp:lastModifiedBy>Johnson, Larry - NRCS, Spokane, WA</cp:lastModifiedBy>
  <cp:revision>102</cp:revision>
  <dcterms:created xsi:type="dcterms:W3CDTF">2020-11-24T17:27:00Z</dcterms:created>
  <dcterms:modified xsi:type="dcterms:W3CDTF">2022-05-20T23:40:20Z</dcterms:modified>
</cp:coreProperties>
</file>