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sldIdLst>
    <p:sldId id="264" r:id="rId5"/>
    <p:sldId id="263" r:id="rId6"/>
    <p:sldId id="256" r:id="rId7"/>
    <p:sldId id="257" r:id="rId8"/>
    <p:sldId id="258" r:id="rId9"/>
    <p:sldId id="260" r:id="rId10"/>
    <p:sldId id="261" r:id="rId11"/>
    <p:sldId id="26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55" d="100"/>
          <a:sy n="55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E302-901B-4EC5-8063-F4475DEAA8C8}" type="datetimeFigureOut">
              <a:rPr lang="en-US" smtClean="0"/>
              <a:t>5/19/2022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3765-1535-41FB-A927-AAD2D1E853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5/19/2022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%3A%2F%2Fwww.ogwrp-programs.org%2F&amp;data=05%7C01%7Cjhickenbottom%40usbr.gov%7C4208e41f448b46289b4608da32a18a27%7C0693b5ba4b184d7b9341f32f400a5494%7C0%7C0%7C637877966634191012%7CUnknown%7CTWFpbGZsb3d8eyJWIjoiMC4wLjAwMDAiLCJQIjoiV2luMzIiLCJBTiI6Ik1haWwiLCJXVCI6Mn0%3D%7C3000%7C%7C%7C&amp;sdata=j7KxiDqir94OIuWJmkX7sVnPZ8QPlTrViX9l%2B1SSQ0U%3D&amp;reserved=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jhickenbottom@usbr.gov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jerickson@ecbid.or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hyperlink" Target="mailto:mnih461@ecy.wa.gov" TargetMode="External"/><Relationship Id="rId5" Type="http://schemas.openxmlformats.org/officeDocument/2006/relationships/image" Target="../media/image3.jpg"/><Relationship Id="rId10" Type="http://schemas.openxmlformats.org/officeDocument/2006/relationships/hyperlink" Target="mailto:Larry.a.Johnson@usda.gov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Kristina-Ribellia@columbiabasincd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349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Odessa Ground Water</a:t>
            </a:r>
            <a:br>
              <a:rPr lang="en-US" dirty="0" smtClean="0"/>
            </a:br>
            <a:r>
              <a:rPr lang="en-US" dirty="0" smtClean="0"/>
              <a:t> Replacement Program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OGWRP Watershed Planning Project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435389" y="6316578"/>
            <a:ext cx="175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May 23</a:t>
            </a:r>
            <a:r>
              <a:rPr lang="en-US" baseline="30000" dirty="0" smtClean="0"/>
              <a:t>rd</a:t>
            </a:r>
            <a:r>
              <a:rPr lang="en-US" dirty="0" smtClean="0"/>
              <a:t>, 2022</a:t>
            </a:r>
            <a:endParaRPr lang="en-US" dirty="0"/>
          </a:p>
        </p:txBody>
      </p:sp>
      <p:pic>
        <p:nvPicPr>
          <p:cNvPr id="4" name="Content Placeholder 19" descr="Logo, company name&#10;&#10;Description automatically generated">
            <a:extLst>
              <a:ext uri="{FF2B5EF4-FFF2-40B4-BE49-F238E27FC236}">
                <a16:creationId xmlns:a16="http://schemas.microsoft.com/office/drawing/2014/main" id="{1B411D3E-EE39-498A-8D30-3461E00EA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980" y="5415214"/>
            <a:ext cx="1055362" cy="767776"/>
          </a:xfrm>
          <a:prstGeom prst="rect">
            <a:avLst/>
          </a:prstGeom>
        </p:spPr>
      </p:pic>
      <p:pic>
        <p:nvPicPr>
          <p:cNvPr id="5" name="Content Placeholder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75" y="5415215"/>
            <a:ext cx="1692212" cy="736931"/>
          </a:xfrm>
          <a:prstGeom prst="rect">
            <a:avLst/>
          </a:prstGeom>
        </p:spPr>
      </p:pic>
      <p:pic>
        <p:nvPicPr>
          <p:cNvPr id="6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6916" y="5415214"/>
            <a:ext cx="2150635" cy="736931"/>
          </a:xfrm>
          <a:prstGeom prst="rect">
            <a:avLst/>
          </a:prstGeom>
        </p:spPr>
      </p:pic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98346" y="5417298"/>
            <a:ext cx="765692" cy="765692"/>
          </a:xfrm>
          <a:prstGeom prst="rect">
            <a:avLst/>
          </a:prstGeom>
        </p:spPr>
      </p:pic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79832" y="5415214"/>
            <a:ext cx="840984" cy="766087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34870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235" y="0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3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9091" t="3462" b="19929"/>
          <a:stretch/>
        </p:blipFill>
        <p:spPr>
          <a:xfrm>
            <a:off x="-3048" y="0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9128" y="1026443"/>
            <a:ext cx="9144000" cy="1641490"/>
          </a:xfrm>
        </p:spPr>
        <p:txBody>
          <a:bodyPr>
            <a:normAutofit/>
          </a:bodyPr>
          <a:lstStyle/>
          <a:p>
            <a:r>
              <a:rPr lang="en-US" b="1" dirty="0"/>
              <a:t>Roles &amp; Responsibilities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6A0C15-5BB2-41A2-BD46-E18F635D5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07264" y="3265341"/>
            <a:ext cx="11984736" cy="754025"/>
          </a:xfrm>
        </p:spPr>
        <p:txBody>
          <a:bodyPr>
            <a:noAutofit/>
          </a:bodyPr>
          <a:lstStyle/>
          <a:p>
            <a:r>
              <a:rPr lang="en-US" sz="6000" b="1" dirty="0"/>
              <a:t>PL-566 – OGWRP Watershed Plan</a:t>
            </a:r>
          </a:p>
        </p:txBody>
      </p:sp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9091" t="3462" b="19929"/>
          <a:stretch/>
        </p:blipFill>
        <p:spPr>
          <a:xfrm>
            <a:off x="-3048" y="0"/>
            <a:ext cx="12191980" cy="6858000"/>
          </a:xfrm>
          <a:prstGeom prst="rect">
            <a:avLst/>
          </a:prstGeom>
        </p:spPr>
      </p:pic>
      <p:pic>
        <p:nvPicPr>
          <p:cNvPr id="20" name="Content Placeholder 19" descr="Logo, company name&#10;&#10;Description automatically generated">
            <a:extLst>
              <a:ext uri="{FF2B5EF4-FFF2-40B4-BE49-F238E27FC236}">
                <a16:creationId xmlns:a16="http://schemas.microsoft.com/office/drawing/2014/main" id="{1B411D3E-EE39-498A-8D30-3461E00EA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9375" y="1535900"/>
            <a:ext cx="5561780" cy="4046194"/>
          </a:xfr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C3BFAF0-E14D-4A1B-B14F-5051DDC00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89872" y="1366283"/>
            <a:ext cx="4963411" cy="5938284"/>
          </a:xfrm>
        </p:spPr>
        <p:txBody>
          <a:bodyPr>
            <a:normAutofit fontScale="40000" lnSpcReduction="20000"/>
          </a:bodyPr>
          <a:lstStyle/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US" sz="5900" b="1" dirty="0">
                <a:solidFill>
                  <a:schemeClr val="tx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Sponsor</a:t>
            </a: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for the OGWRPWPP</a:t>
            </a:r>
          </a:p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Co-development of Plan</a:t>
            </a:r>
          </a:p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consistent and coordinated communications</a:t>
            </a:r>
          </a:p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Co-lead for communications on all OGWRPWPP items</a:t>
            </a:r>
          </a:p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5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Sponsor for </a:t>
            </a: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OGWRPWPP funding requests </a:t>
            </a:r>
          </a:p>
          <a:p>
            <a:pPr marL="4572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consistency with the Odessa </a:t>
            </a:r>
            <a:r>
              <a:rPr lang="en-US" sz="5900" b="1" dirty="0" smtClean="0">
                <a:solidFill>
                  <a:schemeClr val="tx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Subarea Special Study </a:t>
            </a:r>
            <a:r>
              <a:rPr kumimoji="0" lang="en-US" sz="5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FEIS </a:t>
            </a:r>
            <a:r>
              <a:rPr kumimoji="0" lang="en-US" sz="5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and ROD (2012/2013</a:t>
            </a:r>
            <a:r>
              <a:rPr kumimoji="0" lang="en-US" sz="5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)</a:t>
            </a:r>
            <a:endParaRPr kumimoji="0" lang="en-US" sz="5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endParaRPr lang="en-US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0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89F71-AFC9-469D-B7A9-B88E708EE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68633" y="334925"/>
            <a:ext cx="4540101" cy="6188149"/>
          </a:xfrm>
        </p:spPr>
        <p:txBody>
          <a:bodyPr>
            <a:normAutofit fontScale="47500" lnSpcReduction="20000"/>
          </a:bodyPr>
          <a:lstStyle/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Has overall responsibility in the development of the OGWRPWPP.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Approves watershed plan.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Provides funding for development of the watershed plan.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Prepares technical requirements and oversight for the development of the watershed plan.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Ensures the SOW is adhered to.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Ensures NEPA process is adhered to in the development of the watershed plan.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consistent and coordinated communications</a:t>
            </a:r>
          </a:p>
          <a:p>
            <a:pPr marL="4572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Co-lead for communications on all OGWRPWPP items</a:t>
            </a:r>
          </a:p>
          <a:p>
            <a:endParaRPr lang="en-US" dirty="0"/>
          </a:p>
        </p:txBody>
      </p:sp>
      <p:pic>
        <p:nvPicPr>
          <p:cNvPr id="11" name="Content Placeholder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254" y="1946976"/>
            <a:ext cx="5905500" cy="2571750"/>
          </a:xfrm>
        </p:spPr>
      </p:pic>
    </p:spTree>
    <p:extLst>
      <p:ext uri="{BB962C8B-B14F-4D97-AF65-F5344CB8AC3E}">
        <p14:creationId xmlns:p14="http://schemas.microsoft.com/office/powerpoint/2010/main" val="89311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89F71-AFC9-469D-B7A9-B88E708EE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68633" y="334925"/>
            <a:ext cx="4540101" cy="6188149"/>
          </a:xfrm>
        </p:spPr>
        <p:txBody>
          <a:bodyPr>
            <a:normAutofit fontScale="92500" lnSpcReduction="10000"/>
          </a:bodyPr>
          <a:lstStyle/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Invited by NRCS and Funded by the WA State Legislature to pursue and coordinate NRCS programs for OGWRP, including PL-566 and RCPP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Provides coordination and administrative support for ECBID and NRCS to develop the PL-566 watershed plan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Coordinating and developing communications; maintains </a:t>
            </a:r>
            <a:r>
              <a:rPr lang="en-US" sz="2400" b="1" u="sng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  <a:hlinkClick r:id="rId3" tooltip="Original URL: http://www.ogwrp-programs.org/. Click or tap if you trust this link.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www.ogwrp-programs.org</a:t>
            </a: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website and newsletter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Pursuing and coordinating NRCS on-farm funding and technical assistance 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Conducting on-farm assessments and planning to accelerate implementation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521254" y="2221069"/>
            <a:ext cx="5905500" cy="2023563"/>
          </a:xfrm>
        </p:spPr>
      </p:pic>
    </p:spTree>
    <p:extLst>
      <p:ext uri="{BB962C8B-B14F-4D97-AF65-F5344CB8AC3E}">
        <p14:creationId xmlns:p14="http://schemas.microsoft.com/office/powerpoint/2010/main" val="226454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89F71-AFC9-469D-B7A9-B88E708EE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2591" y="547091"/>
            <a:ext cx="4540101" cy="5745947"/>
          </a:xfrm>
        </p:spPr>
        <p:txBody>
          <a:bodyPr>
            <a:normAutofit lnSpcReduction="10000"/>
          </a:bodyPr>
          <a:lstStyle/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Supporter for the OGWRPWPP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Support subcontractors during plan development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consistent and coordinated communications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Co-lead for communications on all OGWRPWPP items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Support documentation for OGWRPWPP funding requests 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consistency with the Odessa </a:t>
            </a:r>
            <a:r>
              <a:rPr lang="en-US" sz="2400" b="1" dirty="0">
                <a:solidFill>
                  <a:schemeClr val="tx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Subarea Special Study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FEIS </a:t>
            </a: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and ROD (2012/2013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)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942902" y="1371600"/>
            <a:ext cx="4096931" cy="4096931"/>
          </a:xfrm>
        </p:spPr>
      </p:pic>
    </p:spTree>
    <p:extLst>
      <p:ext uri="{BB962C8B-B14F-4D97-AF65-F5344CB8AC3E}">
        <p14:creationId xmlns:p14="http://schemas.microsoft.com/office/powerpoint/2010/main" val="40195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89F71-AFC9-469D-B7A9-B88E708EE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68633" y="334925"/>
            <a:ext cx="4540101" cy="6378695"/>
          </a:xfrm>
        </p:spPr>
        <p:txBody>
          <a:bodyPr>
            <a:normAutofit lnSpcReduction="10000"/>
          </a:bodyPr>
          <a:lstStyle/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Supporter for the OGWRPWPP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Co-development of plan.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consistent and coordinated communications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Co-lead for communications on all OGWRPWPP items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Distribute questions to appropriate partners for answers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Support documentation for OGWRPWPP funding requests </a:t>
            </a:r>
          </a:p>
          <a:p>
            <a:pPr marL="4572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Ensure consistency with the Odessa </a:t>
            </a:r>
            <a:r>
              <a:rPr lang="en-US" sz="2400" b="1" dirty="0">
                <a:solidFill>
                  <a:schemeClr val="tx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Subarea Special Study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FEIS </a:t>
            </a:r>
            <a:r>
              <a:rPr lang="en-US" sz="2400" b="1" dirty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and ROD (2012/2013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)</a:t>
            </a:r>
            <a:endParaRPr lang="en-US" sz="2400" b="1" dirty="0">
              <a:solidFill>
                <a:schemeClr val="tx1"/>
              </a:solidFill>
              <a:effectLst/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endParaRPr lang="en-US" sz="24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783267" y="1414130"/>
            <a:ext cx="4493740" cy="4093534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49815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4046" y="1639887"/>
            <a:ext cx="1157516" cy="105442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998" y="5347081"/>
            <a:ext cx="1162564" cy="1162564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9845" y="3135469"/>
            <a:ext cx="1687628" cy="578278"/>
          </a:xfrm>
          <a:prstGeom prst="rect">
            <a:avLst/>
          </a:prstGeom>
        </p:spPr>
      </p:pic>
      <p:pic>
        <p:nvPicPr>
          <p:cNvPr id="5" name="Content Placeholder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AE5E464-5AFC-4727-9523-3124856A7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92" y="4154900"/>
            <a:ext cx="1724583" cy="751028"/>
          </a:xfrm>
          <a:prstGeom prst="rect">
            <a:avLst/>
          </a:prstGeom>
        </p:spPr>
      </p:pic>
      <p:pic>
        <p:nvPicPr>
          <p:cNvPr id="6" name="Content Placeholder 19" descr="Logo, company name&#10;&#10;Description automatically generated">
            <a:extLst>
              <a:ext uri="{FF2B5EF4-FFF2-40B4-BE49-F238E27FC236}">
                <a16:creationId xmlns:a16="http://schemas.microsoft.com/office/drawing/2014/main" id="{1B411D3E-EE39-498A-8D30-3461E00EA5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092" y="508116"/>
            <a:ext cx="1194470" cy="868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56961" y="508116"/>
            <a:ext cx="4828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ECBID – Jon Erickson, Development Coordinator</a:t>
            </a:r>
          </a:p>
          <a:p>
            <a:r>
              <a:rPr lang="en-US" dirty="0" smtClean="0">
                <a:hlinkClick r:id="rId7"/>
              </a:rPr>
              <a:t>jerickson@ecbid.org</a:t>
            </a:r>
            <a:endParaRPr lang="en-US" dirty="0" smtClean="0"/>
          </a:p>
          <a:p>
            <a:r>
              <a:rPr lang="en-US" dirty="0" smtClean="0"/>
              <a:t>509-488-9671 x135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6961" y="1639887"/>
            <a:ext cx="8462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USBR – Jennifer Hickenbottom, Odessa Project Manager</a:t>
            </a:r>
          </a:p>
          <a:p>
            <a:r>
              <a:rPr lang="en-US" dirty="0" smtClean="0">
                <a:hlinkClick r:id="rId8"/>
              </a:rPr>
              <a:t>jhickenbottom@usbr.gov</a:t>
            </a:r>
            <a:r>
              <a:rPr lang="en-US" dirty="0" smtClean="0"/>
              <a:t> </a:t>
            </a:r>
          </a:p>
          <a:p>
            <a:r>
              <a:rPr lang="en-US" dirty="0" smtClean="0"/>
              <a:t>509-573-8043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6962" y="3135469"/>
            <a:ext cx="4828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GCCD – Kristina Ribellia, Executive Director</a:t>
            </a:r>
          </a:p>
          <a:p>
            <a:r>
              <a:rPr lang="en-US" dirty="0" smtClean="0">
                <a:hlinkClick r:id="rId9"/>
              </a:rPr>
              <a:t>Kristina-Ribellia@columbiabasincd.org</a:t>
            </a:r>
            <a:endParaRPr lang="en-US" dirty="0" smtClean="0"/>
          </a:p>
          <a:p>
            <a:r>
              <a:rPr lang="en-US" dirty="0" smtClean="0"/>
              <a:t>509-765-9618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56961" y="4154900"/>
            <a:ext cx="6082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NRCS – Larry Johnson, P.E., State Conservation Engineer</a:t>
            </a:r>
          </a:p>
          <a:p>
            <a:r>
              <a:rPr lang="en-US" dirty="0" smtClean="0">
                <a:hlinkClick r:id="rId10"/>
              </a:rPr>
              <a:t>Larry.a.Johnson@usda.gov</a:t>
            </a:r>
            <a:endParaRPr lang="en-US" dirty="0" smtClean="0"/>
          </a:p>
          <a:p>
            <a:r>
              <a:rPr lang="en-US" dirty="0" smtClean="0"/>
              <a:t>509-323-2955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6961" y="5355229"/>
            <a:ext cx="5292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Office of Columbia River – Melissa Downes, LHG</a:t>
            </a:r>
          </a:p>
          <a:p>
            <a:r>
              <a:rPr lang="en-US" dirty="0" smtClean="0">
                <a:hlinkClick r:id="rId11"/>
              </a:rPr>
              <a:t>mnih461@ecy.wa.gov</a:t>
            </a:r>
            <a:endParaRPr lang="en-US" dirty="0" smtClean="0"/>
          </a:p>
          <a:p>
            <a:r>
              <a:rPr lang="en-US" dirty="0" smtClean="0"/>
              <a:t>509-454-4259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F23494-F630-4E01-81EA-AA2F2975971E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71af3243-3dd4-4a8d-8c0d-dd76da1f02a5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1119</TotalTime>
  <Words>338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Corbel</vt:lpstr>
      <vt:lpstr>Segoe UI Semibold</vt:lpstr>
      <vt:lpstr>Symbol</vt:lpstr>
      <vt:lpstr>Depth</vt:lpstr>
      <vt:lpstr>Odessa Ground Water  Replacement Program   OGWRP Watershed Planning Project</vt:lpstr>
      <vt:lpstr>PowerPoint Presentation</vt:lpstr>
      <vt:lpstr>Roles &amp; Responsibilities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Roles &amp; Responsibilities</dc:title>
  <dc:creator>Hickenbottom, Jennifer A</dc:creator>
  <cp:lastModifiedBy>Jonathan Erickson</cp:lastModifiedBy>
  <cp:revision>11</cp:revision>
  <dcterms:created xsi:type="dcterms:W3CDTF">2022-05-17T18:31:01Z</dcterms:created>
  <dcterms:modified xsi:type="dcterms:W3CDTF">2022-05-20T15:06:10Z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